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4"/>
  </p:notesMasterIdLst>
  <p:sldIdLst>
    <p:sldId id="256" r:id="rId2"/>
    <p:sldId id="392" r:id="rId3"/>
    <p:sldId id="428" r:id="rId4"/>
    <p:sldId id="454" r:id="rId5"/>
    <p:sldId id="453" r:id="rId6"/>
    <p:sldId id="455" r:id="rId7"/>
    <p:sldId id="405" r:id="rId8"/>
    <p:sldId id="452" r:id="rId9"/>
    <p:sldId id="456" r:id="rId10"/>
    <p:sldId id="457" r:id="rId11"/>
    <p:sldId id="408" r:id="rId12"/>
    <p:sldId id="458" r:id="rId13"/>
    <p:sldId id="466" r:id="rId14"/>
    <p:sldId id="465" r:id="rId15"/>
    <p:sldId id="418" r:id="rId16"/>
    <p:sldId id="419" r:id="rId17"/>
    <p:sldId id="431" r:id="rId18"/>
    <p:sldId id="432" r:id="rId19"/>
    <p:sldId id="464" r:id="rId20"/>
    <p:sldId id="417" r:id="rId21"/>
    <p:sldId id="460" r:id="rId22"/>
    <p:sldId id="463" r:id="rId23"/>
    <p:sldId id="461" r:id="rId24"/>
    <p:sldId id="462" r:id="rId25"/>
    <p:sldId id="439" r:id="rId26"/>
    <p:sldId id="467" r:id="rId27"/>
    <p:sldId id="468" r:id="rId28"/>
    <p:sldId id="469" r:id="rId29"/>
    <p:sldId id="426" r:id="rId30"/>
    <p:sldId id="451" r:id="rId31"/>
    <p:sldId id="436" r:id="rId32"/>
    <p:sldId id="441" r:id="rId33"/>
  </p:sldIdLst>
  <p:sldSz cx="9144000" cy="6858000" type="screen4x3"/>
  <p:notesSz cx="6858000" cy="9947275"/>
  <p:defaultTextStyle>
    <a:defPPr>
      <a:defRPr lang="ru-RU"/>
    </a:defPPr>
    <a:lvl1pPr algn="ctr" rtl="0" fontAlgn="base">
      <a:spcBef>
        <a:spcPct val="20000"/>
      </a:spcBef>
      <a:spcAft>
        <a:spcPct val="0"/>
      </a:spcAft>
      <a:defRPr sz="1400" kern="1200">
        <a:solidFill>
          <a:srgbClr val="808000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20000"/>
      </a:spcBef>
      <a:spcAft>
        <a:spcPct val="0"/>
      </a:spcAft>
      <a:defRPr sz="1400" kern="1200">
        <a:solidFill>
          <a:srgbClr val="808000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20000"/>
      </a:spcBef>
      <a:spcAft>
        <a:spcPct val="0"/>
      </a:spcAft>
      <a:defRPr sz="1400" kern="1200">
        <a:solidFill>
          <a:srgbClr val="808000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20000"/>
      </a:spcBef>
      <a:spcAft>
        <a:spcPct val="0"/>
      </a:spcAft>
      <a:defRPr sz="1400" kern="1200">
        <a:solidFill>
          <a:srgbClr val="808000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20000"/>
      </a:spcBef>
      <a:spcAft>
        <a:spcPct val="0"/>
      </a:spcAft>
      <a:defRPr sz="1400" kern="1200">
        <a:solidFill>
          <a:srgbClr val="808000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rgbClr val="808000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rgbClr val="808000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rgbClr val="808000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rgbClr val="808000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FF"/>
    <a:srgbClr val="0099FF"/>
    <a:srgbClr val="009900"/>
    <a:srgbClr val="00CC00"/>
    <a:srgbClr val="99CCFF"/>
    <a:srgbClr val="3333FF"/>
    <a:srgbClr val="6699FF"/>
    <a:srgbClr val="83E1E3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3271" autoAdjust="0"/>
    <p:restoredTop sz="97341" autoAdjust="0"/>
  </p:normalViewPr>
  <p:slideViewPr>
    <p:cSldViewPr>
      <p:cViewPr>
        <p:scale>
          <a:sx n="100" d="100"/>
          <a:sy n="100" d="100"/>
        </p:scale>
        <p:origin x="-1860" y="-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 algn="ctr">
              <a:defRPr>
                <a:solidFill>
                  <a:schemeClr val="bg1"/>
                </a:solidFill>
              </a:defRPr>
            </a:pPr>
            <a:r>
              <a:rPr lang="ru-RU" sz="1800" dirty="0" smtClean="0">
                <a:solidFill>
                  <a:srgbClr val="0033CC"/>
                </a:solidFill>
              </a:rPr>
              <a:t>Процент</a:t>
            </a:r>
            <a:r>
              <a:rPr lang="ru-RU" sz="1800" baseline="0" dirty="0" smtClean="0">
                <a:solidFill>
                  <a:srgbClr val="0033CC"/>
                </a:solidFill>
              </a:rPr>
              <a:t> охвата профсоюзным членством территориальных организаций  </a:t>
            </a:r>
            <a:r>
              <a:rPr lang="ru-RU" sz="1800" dirty="0" smtClean="0">
                <a:solidFill>
                  <a:srgbClr val="0033CC"/>
                </a:solidFill>
              </a:rPr>
              <a:t>Профсоюза  Липецкой области </a:t>
            </a:r>
            <a:r>
              <a:rPr lang="ru-RU" sz="1800" baseline="0" dirty="0" smtClean="0">
                <a:solidFill>
                  <a:srgbClr val="0033CC"/>
                </a:solidFill>
              </a:rPr>
              <a:t> </a:t>
            </a:r>
            <a:r>
              <a:rPr lang="ru-RU" sz="1800" dirty="0" smtClean="0">
                <a:solidFill>
                  <a:srgbClr val="0033CC"/>
                </a:solidFill>
              </a:rPr>
              <a:t> </a:t>
            </a:r>
          </a:p>
          <a:p>
            <a:pPr algn="ctr">
              <a:defRPr>
                <a:solidFill>
                  <a:schemeClr val="bg1"/>
                </a:solidFill>
              </a:defRPr>
            </a:pPr>
            <a:r>
              <a:rPr lang="ru-RU" sz="1800" dirty="0" smtClean="0">
                <a:solidFill>
                  <a:srgbClr val="0033CC"/>
                </a:solidFill>
              </a:rPr>
              <a:t>        на</a:t>
            </a:r>
            <a:r>
              <a:rPr lang="ru-RU" sz="1800" baseline="0" dirty="0" smtClean="0">
                <a:solidFill>
                  <a:srgbClr val="0033CC"/>
                </a:solidFill>
              </a:rPr>
              <a:t> </a:t>
            </a:r>
            <a:r>
              <a:rPr lang="ru-RU" sz="1800" dirty="0" smtClean="0">
                <a:solidFill>
                  <a:srgbClr val="0033CC"/>
                </a:solidFill>
              </a:rPr>
              <a:t> 01.01.2025 г.</a:t>
            </a:r>
            <a:endParaRPr lang="ru-RU" sz="1800" dirty="0">
              <a:solidFill>
                <a:srgbClr val="0033CC"/>
              </a:solidFill>
            </a:endParaRPr>
          </a:p>
        </c:rich>
      </c:tx>
      <c:layout>
        <c:manualLayout>
          <c:xMode val="edge"/>
          <c:yMode val="edge"/>
          <c:x val="0.13368471128608928"/>
          <c:y val="8.094895885868419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90450568678915"/>
          <c:y val="0.23390948040417842"/>
          <c:w val="0.8603511592300962"/>
          <c:h val="0.4563636816209354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effectLst/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Pt>
            <c:idx val="5"/>
            <c:invertIfNegative val="0"/>
            <c:bubble3D val="0"/>
          </c:dPt>
          <c:dPt>
            <c:idx val="6"/>
            <c:invertIfNegative val="0"/>
            <c:bubble3D val="0"/>
          </c:dPt>
          <c:dPt>
            <c:idx val="7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Pt>
            <c:idx val="8"/>
            <c:invertIfNegative val="0"/>
            <c:bubble3D val="0"/>
          </c:dPt>
          <c:dPt>
            <c:idx val="9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rgbClr val="4F81BD"/>
                </a:solidFill>
              </a:ln>
              <a:effectLst/>
            </c:spPr>
          </c:dPt>
          <c:dPt>
            <c:idx val="10"/>
            <c:invertIfNegative val="0"/>
            <c:bubble3D val="0"/>
            <c:spPr>
              <a:solidFill>
                <a:srgbClr val="C00000"/>
              </a:solidFill>
              <a:effectLst/>
            </c:spPr>
          </c:dPt>
          <c:dPt>
            <c:idx val="11"/>
            <c:invertIfNegative val="0"/>
            <c:bubble3D val="0"/>
          </c:dPt>
          <c:dPt>
            <c:idx val="12"/>
            <c:invertIfNegative val="0"/>
            <c:bubble3D val="0"/>
          </c:dPt>
          <c:dPt>
            <c:idx val="13"/>
            <c:invertIfNegative val="0"/>
            <c:bubble3D val="0"/>
          </c:dPt>
          <c:dPt>
            <c:idx val="14"/>
            <c:invertIfNegative val="0"/>
            <c:bubble3D val="0"/>
          </c:dPt>
          <c:dPt>
            <c:idx val="15"/>
            <c:invertIfNegative val="0"/>
            <c:bubble3D val="0"/>
          </c:dPt>
          <c:dPt>
            <c:idx val="16"/>
            <c:invertIfNegative val="0"/>
            <c:bubble3D val="0"/>
          </c:dPt>
          <c:dPt>
            <c:idx val="17"/>
            <c:invertIfNegative val="0"/>
            <c:bubble3D val="0"/>
          </c:dPt>
          <c:dPt>
            <c:idx val="18"/>
            <c:invertIfNegative val="0"/>
            <c:bubble3D val="0"/>
          </c:dPt>
          <c:cat>
            <c:strRef>
              <c:f>Лист1!$A$2:$A$20</c:f>
              <c:strCache>
                <c:ptCount val="18"/>
                <c:pt idx="0">
                  <c:v>Липецкая РО</c:v>
                </c:pt>
                <c:pt idx="1">
                  <c:v>Чаплыгинская РО</c:v>
                </c:pt>
                <c:pt idx="2">
                  <c:v>Данковская РО</c:v>
                </c:pt>
                <c:pt idx="3">
                  <c:v>Долгоруковская РО</c:v>
                </c:pt>
                <c:pt idx="4">
                  <c:v>Добровская РО</c:v>
                </c:pt>
                <c:pt idx="5">
                  <c:v>Грязинская РО</c:v>
                </c:pt>
                <c:pt idx="6">
                  <c:v>Л-Толстовская РО</c:v>
                </c:pt>
                <c:pt idx="7">
                  <c:v>Усманская РО</c:v>
                </c:pt>
                <c:pt idx="8">
                  <c:v>Тербунская РО</c:v>
                </c:pt>
                <c:pt idx="9">
                  <c:v>Становлянская РО</c:v>
                </c:pt>
                <c:pt idx="10">
                  <c:v>г. Липецка</c:v>
                </c:pt>
                <c:pt idx="11">
                  <c:v>Задонская РО</c:v>
                </c:pt>
                <c:pt idx="12">
                  <c:v>Лебедянская РО</c:v>
                </c:pt>
                <c:pt idx="13">
                  <c:v>г. Ельца</c:v>
                </c:pt>
                <c:pt idx="14">
                  <c:v>Елецкая РО</c:v>
                </c:pt>
                <c:pt idx="15">
                  <c:v>Хлевенская РО</c:v>
                </c:pt>
                <c:pt idx="16">
                  <c:v>Измалковская РО</c:v>
                </c:pt>
                <c:pt idx="17">
                  <c:v>Добринская РО</c:v>
                </c:pt>
              </c:strCache>
            </c:strRef>
          </c:cat>
          <c:val>
            <c:numRef>
              <c:f>Лист1!$B$2:$B$20</c:f>
              <c:numCache>
                <c:formatCode>0.00%</c:formatCode>
                <c:ptCount val="18"/>
                <c:pt idx="0">
                  <c:v>0.52100000000000002</c:v>
                </c:pt>
                <c:pt idx="1">
                  <c:v>0.56299999999999994</c:v>
                </c:pt>
                <c:pt idx="2">
                  <c:v>0.59</c:v>
                </c:pt>
                <c:pt idx="3">
                  <c:v>0.59799999999999998</c:v>
                </c:pt>
                <c:pt idx="4">
                  <c:v>0.59799999999999998</c:v>
                </c:pt>
                <c:pt idx="5">
                  <c:v>0.64</c:v>
                </c:pt>
                <c:pt idx="6">
                  <c:v>0.64200000000000002</c:v>
                </c:pt>
                <c:pt idx="7">
                  <c:v>0.65800000000000003</c:v>
                </c:pt>
                <c:pt idx="8">
                  <c:v>0.66</c:v>
                </c:pt>
                <c:pt idx="9">
                  <c:v>0.71299999999999997</c:v>
                </c:pt>
                <c:pt idx="10">
                  <c:v>0.71799999999999997</c:v>
                </c:pt>
                <c:pt idx="11">
                  <c:v>0.81499999999999995</c:v>
                </c:pt>
                <c:pt idx="12">
                  <c:v>0.82399999999999995</c:v>
                </c:pt>
                <c:pt idx="13">
                  <c:v>0.85499999999999998</c:v>
                </c:pt>
                <c:pt idx="14">
                  <c:v>0.86199999999999999</c:v>
                </c:pt>
                <c:pt idx="15">
                  <c:v>0.86599999999999999</c:v>
                </c:pt>
                <c:pt idx="16">
                  <c:v>0.97</c:v>
                </c:pt>
                <c:pt idx="17">
                  <c:v>0.999</c:v>
                </c:pt>
              </c:numCache>
            </c:numRef>
          </c:val>
        </c:ser>
        <c:ser>
          <c:idx val="2"/>
          <c:order val="1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Лист1!$A$2:$A$20</c:f>
              <c:strCache>
                <c:ptCount val="18"/>
                <c:pt idx="0">
                  <c:v>Липецкая РО</c:v>
                </c:pt>
                <c:pt idx="1">
                  <c:v>Чаплыгинская РО</c:v>
                </c:pt>
                <c:pt idx="2">
                  <c:v>Данковская РО</c:v>
                </c:pt>
                <c:pt idx="3">
                  <c:v>Долгоруковская РО</c:v>
                </c:pt>
                <c:pt idx="4">
                  <c:v>Добровская РО</c:v>
                </c:pt>
                <c:pt idx="5">
                  <c:v>Грязинская РО</c:v>
                </c:pt>
                <c:pt idx="6">
                  <c:v>Л-Толстовская РО</c:v>
                </c:pt>
                <c:pt idx="7">
                  <c:v>Усманская РО</c:v>
                </c:pt>
                <c:pt idx="8">
                  <c:v>Тербунская РО</c:v>
                </c:pt>
                <c:pt idx="9">
                  <c:v>Становлянская РО</c:v>
                </c:pt>
                <c:pt idx="10">
                  <c:v>г. Липецка</c:v>
                </c:pt>
                <c:pt idx="11">
                  <c:v>Задонская РО</c:v>
                </c:pt>
                <c:pt idx="12">
                  <c:v>Лебедянская РО</c:v>
                </c:pt>
                <c:pt idx="13">
                  <c:v>г. Ельца</c:v>
                </c:pt>
                <c:pt idx="14">
                  <c:v>Елецкая РО</c:v>
                </c:pt>
                <c:pt idx="15">
                  <c:v>Хлевенская РО</c:v>
                </c:pt>
                <c:pt idx="16">
                  <c:v>Измалковская РО</c:v>
                </c:pt>
                <c:pt idx="17">
                  <c:v>Добринская РО</c:v>
                </c:pt>
              </c:strCache>
            </c:strRef>
          </c:cat>
          <c:val>
            <c:numRef>
              <c:f>Лист1!$D$2:$D$20</c:f>
              <c:numCache>
                <c:formatCode>General</c:formatCode>
                <c:ptCount val="18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9550592"/>
        <c:axId val="44817728"/>
      </c:barChart>
      <c:catAx>
        <c:axId val="189550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rgbClr val="0000FF"/>
                </a:solidFill>
              </a:defRPr>
            </a:pPr>
            <a:endParaRPr lang="ru-RU"/>
          </a:p>
        </c:txPr>
        <c:crossAx val="44817728"/>
        <c:crosses val="autoZero"/>
        <c:auto val="1"/>
        <c:lblAlgn val="ctr"/>
        <c:lblOffset val="100"/>
        <c:noMultiLvlLbl val="0"/>
      </c:catAx>
      <c:valAx>
        <c:axId val="44817728"/>
        <c:scaling>
          <c:orientation val="minMax"/>
          <c:max val="1"/>
          <c:min val="0"/>
        </c:scaling>
        <c:delete val="0"/>
        <c:axPos val="l"/>
        <c:majorGridlines>
          <c:spPr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c:spPr>
        </c:majorGridlines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rgbClr val="0000FF"/>
                </a:solidFill>
              </a:defRPr>
            </a:pPr>
            <a:endParaRPr lang="ru-RU"/>
          </a:p>
        </c:txPr>
        <c:crossAx val="189550592"/>
        <c:crosses val="autoZero"/>
        <c:crossBetween val="between"/>
        <c:minorUnit val="2.0000000000000007E-2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4011C4-58CA-4D05-903F-9AB20F25F711}" type="doc">
      <dgm:prSet loTypeId="urn:microsoft.com/office/officeart/2005/8/layout/cycle3" loCatId="cycle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451EA827-2180-4118-9001-C876F5A82780}">
      <dgm:prSet phldr="0"/>
      <dgm:spPr>
        <a:solidFill>
          <a:schemeClr val="accent1"/>
        </a:solidFill>
        <a:ln>
          <a:solidFill>
            <a:schemeClr val="tx1"/>
          </a:solidFill>
        </a:ln>
      </dgm:spPr>
      <dgm:t>
        <a:bodyPr/>
        <a:lstStyle/>
        <a:p>
          <a:pPr algn="just" rtl="0"/>
          <a:r>
            <a:rPr lang="ru-RU" dirty="0" smtClean="0">
              <a:latin typeface="Times New Roman"/>
              <a:cs typeface="Times New Roman"/>
            </a:rPr>
            <a:t>«</a:t>
          </a:r>
          <a:r>
            <a:rPr lang="ru-RU" dirty="0" err="1" smtClean="0">
              <a:latin typeface="Times New Roman"/>
              <a:cs typeface="Times New Roman"/>
            </a:rPr>
            <a:t>Профкурорт</a:t>
          </a:r>
          <a:r>
            <a:rPr lang="ru-RU" dirty="0" smtClean="0">
              <a:latin typeface="Times New Roman"/>
              <a:cs typeface="Times New Roman"/>
            </a:rPr>
            <a:t>»</a:t>
          </a:r>
          <a:r>
            <a:rPr lang="ru-RU" dirty="0">
              <a:latin typeface="Times New Roman"/>
              <a:cs typeface="Times New Roman"/>
            </a:rPr>
            <a:t> ФНПР</a:t>
          </a:r>
        </a:p>
      </dgm:t>
    </dgm:pt>
    <dgm:pt modelId="{B7E9F0E9-BF0F-49E5-A44E-5CFE94B354EE}" type="parTrans" cxnId="{9491FCF9-4AB4-4804-AD69-3035EDE9EC25}">
      <dgm:prSet/>
      <dgm:spPr/>
      <dgm:t>
        <a:bodyPr/>
        <a:lstStyle/>
        <a:p>
          <a:endParaRPr lang="ru-RU"/>
        </a:p>
      </dgm:t>
    </dgm:pt>
    <dgm:pt modelId="{8A70B0E0-8045-4ECF-9681-81F1148271B7}" type="sibTrans" cxnId="{9491FCF9-4AB4-4804-AD69-3035EDE9EC25}">
      <dgm:prSet/>
      <dgm:spPr>
        <a:solidFill>
          <a:schemeClr val="accent2"/>
        </a:solidFill>
      </dgm:spPr>
      <dgm:t>
        <a:bodyPr/>
        <a:lstStyle/>
        <a:p>
          <a:endParaRPr lang="ru-RU"/>
        </a:p>
      </dgm:t>
    </dgm:pt>
    <dgm:pt modelId="{146679BA-21A5-4E11-9B0E-CE7080F23B75}">
      <dgm:prSet phldr="0"/>
      <dgm:spPr>
        <a:solidFill>
          <a:schemeClr val="accent1"/>
        </a:solidFill>
      </dgm:spPr>
      <dgm:t>
        <a:bodyPr/>
        <a:lstStyle/>
        <a:p>
          <a:pPr algn="ctr" rtl="0"/>
          <a:r>
            <a:rPr lang="ru-RU" dirty="0">
              <a:latin typeface="Times New Roman"/>
              <a:cs typeface="Times New Roman"/>
            </a:rPr>
            <a:t>"Сириус"</a:t>
          </a:r>
          <a:endParaRPr lang="ru-RU" dirty="0"/>
        </a:p>
      </dgm:t>
    </dgm:pt>
    <dgm:pt modelId="{AFB64798-A5CD-4020-9429-7E244F170536}" type="parTrans" cxnId="{3E71F20E-0BCC-4620-A760-31611A5143AC}">
      <dgm:prSet/>
      <dgm:spPr/>
      <dgm:t>
        <a:bodyPr/>
        <a:lstStyle/>
        <a:p>
          <a:endParaRPr lang="ru-RU"/>
        </a:p>
      </dgm:t>
    </dgm:pt>
    <dgm:pt modelId="{0340EAA4-14A9-40FF-91E2-1D39B8B1FB36}" type="sibTrans" cxnId="{3E71F20E-0BCC-4620-A760-31611A5143AC}">
      <dgm:prSet/>
      <dgm:spPr/>
      <dgm:t>
        <a:bodyPr/>
        <a:lstStyle/>
        <a:p>
          <a:endParaRPr lang="ru-RU"/>
        </a:p>
      </dgm:t>
    </dgm:pt>
    <dgm:pt modelId="{CF8176C4-55BC-4B01-B09D-E3E2E03B63F8}">
      <dgm:prSet phldr="0"/>
      <dgm:spPr>
        <a:solidFill>
          <a:schemeClr val="accent1"/>
        </a:solidFill>
      </dgm:spPr>
      <dgm:t>
        <a:bodyPr/>
        <a:lstStyle/>
        <a:p>
          <a:pPr algn="ctr" rtl="0"/>
          <a:r>
            <a:rPr lang="ru-RU" dirty="0">
              <a:latin typeface="Times New Roman"/>
              <a:cs typeface="Times New Roman"/>
            </a:rPr>
            <a:t>"Липецккурорт"</a:t>
          </a:r>
          <a:endParaRPr lang="ru-RU" dirty="0"/>
        </a:p>
      </dgm:t>
    </dgm:pt>
    <dgm:pt modelId="{B2FE29C5-5B6F-4807-86B9-608C9AEF0E7B}" type="parTrans" cxnId="{C06B98DE-CC90-4901-96DC-95A8EDACFDC8}">
      <dgm:prSet/>
      <dgm:spPr/>
      <dgm:t>
        <a:bodyPr/>
        <a:lstStyle/>
        <a:p>
          <a:endParaRPr lang="ru-RU"/>
        </a:p>
      </dgm:t>
    </dgm:pt>
    <dgm:pt modelId="{F59DF2A6-5A0E-4D71-AE62-174C3AB2FEB1}" type="sibTrans" cxnId="{C06B98DE-CC90-4901-96DC-95A8EDACFDC8}">
      <dgm:prSet/>
      <dgm:spPr/>
      <dgm:t>
        <a:bodyPr/>
        <a:lstStyle/>
        <a:p>
          <a:endParaRPr lang="ru-RU"/>
        </a:p>
      </dgm:t>
    </dgm:pt>
    <dgm:pt modelId="{A58D700C-4CAF-4FCF-A8EE-016FD2AF4D31}">
      <dgm:prSet phldr="0"/>
      <dgm:spPr>
        <a:solidFill>
          <a:schemeClr val="accent1"/>
        </a:solidFill>
      </dgm:spPr>
      <dgm:t>
        <a:bodyPr/>
        <a:lstStyle/>
        <a:p>
          <a:pPr algn="just" rtl="0"/>
          <a:r>
            <a:rPr lang="ru-RU" dirty="0">
              <a:latin typeface="Times New Roman"/>
              <a:cs typeface="Times New Roman"/>
            </a:rPr>
            <a:t>"Голубой огонёк"</a:t>
          </a:r>
          <a:endParaRPr lang="ru-RU" dirty="0"/>
        </a:p>
      </dgm:t>
    </dgm:pt>
    <dgm:pt modelId="{B0670C8D-F38F-46BA-AE5D-7FC3DA2FAA1B}" type="parTrans" cxnId="{3980F370-4948-467D-A9E0-124500F75401}">
      <dgm:prSet/>
      <dgm:spPr/>
      <dgm:t>
        <a:bodyPr/>
        <a:lstStyle/>
        <a:p>
          <a:endParaRPr lang="ru-RU"/>
        </a:p>
      </dgm:t>
    </dgm:pt>
    <dgm:pt modelId="{ACA5BB0F-6C7B-42F3-87AE-FA3E263B4B3F}" type="sibTrans" cxnId="{3980F370-4948-467D-A9E0-124500F75401}">
      <dgm:prSet/>
      <dgm:spPr/>
      <dgm:t>
        <a:bodyPr/>
        <a:lstStyle/>
        <a:p>
          <a:endParaRPr lang="ru-RU"/>
        </a:p>
      </dgm:t>
    </dgm:pt>
    <dgm:pt modelId="{C53D0EEC-54DB-49FF-8C02-FC93995ADD73}">
      <dgm:prSet phldr="0"/>
      <dgm:spPr>
        <a:solidFill>
          <a:schemeClr val="accent1"/>
        </a:solidFill>
      </dgm:spPr>
      <dgm:t>
        <a:bodyPr/>
        <a:lstStyle/>
        <a:p>
          <a:r>
            <a:rPr lang="ru-RU" dirty="0">
              <a:latin typeface="Times New Roman"/>
              <a:cs typeface="Times New Roman"/>
            </a:rPr>
            <a:t>"Сухоборье"</a:t>
          </a:r>
          <a:endParaRPr lang="ru-RU" dirty="0"/>
        </a:p>
      </dgm:t>
    </dgm:pt>
    <dgm:pt modelId="{35314259-4809-41C7-B2A0-29938D988527}" type="parTrans" cxnId="{1CFD2DCF-C435-40B5-B0F5-AC8F41E28C82}">
      <dgm:prSet/>
      <dgm:spPr/>
      <dgm:t>
        <a:bodyPr/>
        <a:lstStyle/>
        <a:p>
          <a:endParaRPr lang="ru-RU"/>
        </a:p>
      </dgm:t>
    </dgm:pt>
    <dgm:pt modelId="{0290A8D8-08D9-40CA-8DCF-E0D6ECBAA581}" type="sibTrans" cxnId="{1CFD2DCF-C435-40B5-B0F5-AC8F41E28C82}">
      <dgm:prSet/>
      <dgm:spPr/>
      <dgm:t>
        <a:bodyPr/>
        <a:lstStyle/>
        <a:p>
          <a:endParaRPr lang="ru-RU"/>
        </a:p>
      </dgm:t>
    </dgm:pt>
    <dgm:pt modelId="{0858BA65-3BCC-4B72-BE07-2D28EBB5E386}">
      <dgm:prSet phldr="0"/>
      <dgm:spPr>
        <a:solidFill>
          <a:schemeClr val="accent1"/>
        </a:solidFill>
      </dgm:spPr>
      <dgm:t>
        <a:bodyPr/>
        <a:lstStyle/>
        <a:p>
          <a:r>
            <a:rPr lang="ru-RU" dirty="0">
              <a:latin typeface="Times New Roman"/>
              <a:cs typeface="Times New Roman"/>
            </a:rPr>
            <a:t>"Бригантина"</a:t>
          </a:r>
        </a:p>
      </dgm:t>
    </dgm:pt>
    <dgm:pt modelId="{5EFC7085-5ECF-4438-8A09-66E74CB247BE}" type="parTrans" cxnId="{2B2B8ADF-68C0-40CD-8A6E-463B168FC451}">
      <dgm:prSet/>
      <dgm:spPr/>
      <dgm:t>
        <a:bodyPr/>
        <a:lstStyle/>
        <a:p>
          <a:endParaRPr lang="ru-RU"/>
        </a:p>
      </dgm:t>
    </dgm:pt>
    <dgm:pt modelId="{53B4E17B-E47B-41CD-9C93-20E42DB249A7}" type="sibTrans" cxnId="{2B2B8ADF-68C0-40CD-8A6E-463B168FC451}">
      <dgm:prSet/>
      <dgm:spPr/>
      <dgm:t>
        <a:bodyPr/>
        <a:lstStyle/>
        <a:p>
          <a:endParaRPr lang="ru-RU"/>
        </a:p>
      </dgm:t>
    </dgm:pt>
    <dgm:pt modelId="{FFD98928-2325-441A-9D92-0737797FEFB2}" type="pres">
      <dgm:prSet presAssocID="{5B4011C4-58CA-4D05-903F-9AB20F25F71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849360E-CA6E-428B-8F3F-92F8639064AB}" type="pres">
      <dgm:prSet presAssocID="{5B4011C4-58CA-4D05-903F-9AB20F25F711}" presName="cycle" presStyleCnt="0"/>
      <dgm:spPr/>
    </dgm:pt>
    <dgm:pt modelId="{5AD782E0-EAD0-42CC-B7D1-CCAD52B3E181}" type="pres">
      <dgm:prSet presAssocID="{451EA827-2180-4118-9001-C876F5A82780}" presName="nodeFirst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D850D9-FE19-41DE-B8F7-63057FFDE425}" type="pres">
      <dgm:prSet presAssocID="{8A70B0E0-8045-4ECF-9681-81F1148271B7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70A0827B-3DDD-45AE-BCFE-43CC6675C4F3}" type="pres">
      <dgm:prSet presAssocID="{146679BA-21A5-4E11-9B0E-CE7080F23B75}" presName="nodeFollowingNodes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D7AAB2-5E03-4092-8E27-D82CCBE18428}" type="pres">
      <dgm:prSet presAssocID="{CF8176C4-55BC-4B01-B09D-E3E2E03B63F8}" presName="nodeFollowingNodes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A90F2-2362-452B-A2BA-131D3D6DB72D}" type="pres">
      <dgm:prSet presAssocID="{A58D700C-4CAF-4FCF-A8EE-016FD2AF4D31}" presName="nodeFollowingNodes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FEFC70-3A8C-4FE3-8076-32754BB0E0F8}" type="pres">
      <dgm:prSet presAssocID="{C53D0EEC-54DB-49FF-8C02-FC93995ADD73}" presName="nodeFollowingNodes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FF963D-4F74-422C-B9B1-1162397BD422}" type="pres">
      <dgm:prSet presAssocID="{0858BA65-3BCC-4B72-BE07-2D28EBB5E386}" presName="nodeFollowingNodes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491FCF9-4AB4-4804-AD69-3035EDE9EC25}" srcId="{5B4011C4-58CA-4D05-903F-9AB20F25F711}" destId="{451EA827-2180-4118-9001-C876F5A82780}" srcOrd="0" destOrd="0" parTransId="{B7E9F0E9-BF0F-49E5-A44E-5CFE94B354EE}" sibTransId="{8A70B0E0-8045-4ECF-9681-81F1148271B7}"/>
    <dgm:cxn modelId="{B5B6610D-020C-4076-A836-0145A2C29CA6}" type="presOf" srcId="{CF8176C4-55BC-4B01-B09D-E3E2E03B63F8}" destId="{64D7AAB2-5E03-4092-8E27-D82CCBE18428}" srcOrd="0" destOrd="0" presId="urn:microsoft.com/office/officeart/2005/8/layout/cycle3"/>
    <dgm:cxn modelId="{3E71F20E-0BCC-4620-A760-31611A5143AC}" srcId="{5B4011C4-58CA-4D05-903F-9AB20F25F711}" destId="{146679BA-21A5-4E11-9B0E-CE7080F23B75}" srcOrd="1" destOrd="0" parTransId="{AFB64798-A5CD-4020-9429-7E244F170536}" sibTransId="{0340EAA4-14A9-40FF-91E2-1D39B8B1FB36}"/>
    <dgm:cxn modelId="{1CFD2DCF-C435-40B5-B0F5-AC8F41E28C82}" srcId="{5B4011C4-58CA-4D05-903F-9AB20F25F711}" destId="{C53D0EEC-54DB-49FF-8C02-FC93995ADD73}" srcOrd="4" destOrd="0" parTransId="{35314259-4809-41C7-B2A0-29938D988527}" sibTransId="{0290A8D8-08D9-40CA-8DCF-E0D6ECBAA581}"/>
    <dgm:cxn modelId="{2285EAD3-68E2-4D17-89ED-DD20134944E9}" type="presOf" srcId="{8A70B0E0-8045-4ECF-9681-81F1148271B7}" destId="{C1D850D9-FE19-41DE-B8F7-63057FFDE425}" srcOrd="0" destOrd="0" presId="urn:microsoft.com/office/officeart/2005/8/layout/cycle3"/>
    <dgm:cxn modelId="{2EFF300A-B82F-4FEC-B3D3-A2E25E63B42A}" type="presOf" srcId="{C53D0EEC-54DB-49FF-8C02-FC93995ADD73}" destId="{57FEFC70-3A8C-4FE3-8076-32754BB0E0F8}" srcOrd="0" destOrd="0" presId="urn:microsoft.com/office/officeart/2005/8/layout/cycle3"/>
    <dgm:cxn modelId="{00499FCE-DA79-45B8-8211-97546EA975FD}" type="presOf" srcId="{451EA827-2180-4118-9001-C876F5A82780}" destId="{5AD782E0-EAD0-42CC-B7D1-CCAD52B3E181}" srcOrd="0" destOrd="0" presId="urn:microsoft.com/office/officeart/2005/8/layout/cycle3"/>
    <dgm:cxn modelId="{46499CF9-422E-4300-A64F-507A2201B139}" type="presOf" srcId="{0858BA65-3BCC-4B72-BE07-2D28EBB5E386}" destId="{7BFF963D-4F74-422C-B9B1-1162397BD422}" srcOrd="0" destOrd="0" presId="urn:microsoft.com/office/officeart/2005/8/layout/cycle3"/>
    <dgm:cxn modelId="{C06B98DE-CC90-4901-96DC-95A8EDACFDC8}" srcId="{5B4011C4-58CA-4D05-903F-9AB20F25F711}" destId="{CF8176C4-55BC-4B01-B09D-E3E2E03B63F8}" srcOrd="2" destOrd="0" parTransId="{B2FE29C5-5B6F-4807-86B9-608C9AEF0E7B}" sibTransId="{F59DF2A6-5A0E-4D71-AE62-174C3AB2FEB1}"/>
    <dgm:cxn modelId="{F4AFF6FE-9C6A-460F-BB8B-833DCE1F66C6}" type="presOf" srcId="{146679BA-21A5-4E11-9B0E-CE7080F23B75}" destId="{70A0827B-3DDD-45AE-BCFE-43CC6675C4F3}" srcOrd="0" destOrd="0" presId="urn:microsoft.com/office/officeart/2005/8/layout/cycle3"/>
    <dgm:cxn modelId="{F6B65637-01B7-4C1B-8158-5F7FED5361EF}" type="presOf" srcId="{A58D700C-4CAF-4FCF-A8EE-016FD2AF4D31}" destId="{92FA90F2-2362-452B-A2BA-131D3D6DB72D}" srcOrd="0" destOrd="0" presId="urn:microsoft.com/office/officeart/2005/8/layout/cycle3"/>
    <dgm:cxn modelId="{3980F370-4948-467D-A9E0-124500F75401}" srcId="{5B4011C4-58CA-4D05-903F-9AB20F25F711}" destId="{A58D700C-4CAF-4FCF-A8EE-016FD2AF4D31}" srcOrd="3" destOrd="0" parTransId="{B0670C8D-F38F-46BA-AE5D-7FC3DA2FAA1B}" sibTransId="{ACA5BB0F-6C7B-42F3-87AE-FA3E263B4B3F}"/>
    <dgm:cxn modelId="{2B2B8ADF-68C0-40CD-8A6E-463B168FC451}" srcId="{5B4011C4-58CA-4D05-903F-9AB20F25F711}" destId="{0858BA65-3BCC-4B72-BE07-2D28EBB5E386}" srcOrd="5" destOrd="0" parTransId="{5EFC7085-5ECF-4438-8A09-66E74CB247BE}" sibTransId="{53B4E17B-E47B-41CD-9C93-20E42DB249A7}"/>
    <dgm:cxn modelId="{818023EF-1447-4065-A68A-A32D4505341D}" type="presOf" srcId="{5B4011C4-58CA-4D05-903F-9AB20F25F711}" destId="{FFD98928-2325-441A-9D92-0737797FEFB2}" srcOrd="0" destOrd="0" presId="urn:microsoft.com/office/officeart/2005/8/layout/cycle3"/>
    <dgm:cxn modelId="{18473BD3-D887-4C5A-A42B-4C79CA474618}" type="presParOf" srcId="{FFD98928-2325-441A-9D92-0737797FEFB2}" destId="{5849360E-CA6E-428B-8F3F-92F8639064AB}" srcOrd="0" destOrd="0" presId="urn:microsoft.com/office/officeart/2005/8/layout/cycle3"/>
    <dgm:cxn modelId="{E8B72610-92CB-41E0-A621-EAB89547D0DB}" type="presParOf" srcId="{5849360E-CA6E-428B-8F3F-92F8639064AB}" destId="{5AD782E0-EAD0-42CC-B7D1-CCAD52B3E181}" srcOrd="0" destOrd="0" presId="urn:microsoft.com/office/officeart/2005/8/layout/cycle3"/>
    <dgm:cxn modelId="{7B260E3E-3DA7-482C-9865-D775D050D929}" type="presParOf" srcId="{5849360E-CA6E-428B-8F3F-92F8639064AB}" destId="{C1D850D9-FE19-41DE-B8F7-63057FFDE425}" srcOrd="1" destOrd="0" presId="urn:microsoft.com/office/officeart/2005/8/layout/cycle3"/>
    <dgm:cxn modelId="{9DE64139-0846-44EC-A623-8FB83CE21E71}" type="presParOf" srcId="{5849360E-CA6E-428B-8F3F-92F8639064AB}" destId="{70A0827B-3DDD-45AE-BCFE-43CC6675C4F3}" srcOrd="2" destOrd="0" presId="urn:microsoft.com/office/officeart/2005/8/layout/cycle3"/>
    <dgm:cxn modelId="{4E1DC28A-27F2-4132-B297-AC6DF53153DC}" type="presParOf" srcId="{5849360E-CA6E-428B-8F3F-92F8639064AB}" destId="{64D7AAB2-5E03-4092-8E27-D82CCBE18428}" srcOrd="3" destOrd="0" presId="urn:microsoft.com/office/officeart/2005/8/layout/cycle3"/>
    <dgm:cxn modelId="{0DCEC2A3-32B6-4328-BD24-EB3F46986D0B}" type="presParOf" srcId="{5849360E-CA6E-428B-8F3F-92F8639064AB}" destId="{92FA90F2-2362-452B-A2BA-131D3D6DB72D}" srcOrd="4" destOrd="0" presId="urn:microsoft.com/office/officeart/2005/8/layout/cycle3"/>
    <dgm:cxn modelId="{86E8C04A-F2A0-42DF-8F19-D9285586F9A6}" type="presParOf" srcId="{5849360E-CA6E-428B-8F3F-92F8639064AB}" destId="{57FEFC70-3A8C-4FE3-8076-32754BB0E0F8}" srcOrd="5" destOrd="0" presId="urn:microsoft.com/office/officeart/2005/8/layout/cycle3"/>
    <dgm:cxn modelId="{D4CF92BD-CEB8-43CD-A9E0-FB7BADEFE0B0}" type="presParOf" srcId="{5849360E-CA6E-428B-8F3F-92F8639064AB}" destId="{7BFF963D-4F74-422C-B9B1-1162397BD422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C3D9DC-BB19-4859-9CDC-D8F90C79CF84}" type="doc">
      <dgm:prSet loTypeId="urn:microsoft.com/office/officeart/2005/8/layout/cycle3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3DF67F03-5FC9-4CA4-AF21-311AA2F11DF3}">
      <dgm:prSet phldrT="[Текст]" custT="1"/>
      <dgm:spPr/>
      <dgm:t>
        <a:bodyPr/>
        <a:lstStyle/>
        <a:p>
          <a:pPr algn="ctr"/>
          <a:r>
            <a:rPr lang="ru-RU" sz="1800" b="0" dirty="0" smtClean="0">
              <a:solidFill>
                <a:schemeClr val="tx1"/>
              </a:solidFill>
            </a:rPr>
            <a:t>Составление исков, запросов. Судебное представительство</a:t>
          </a:r>
          <a:endParaRPr lang="ru-RU" sz="1800" b="0" dirty="0">
            <a:solidFill>
              <a:schemeClr val="tx1"/>
            </a:solidFill>
          </a:endParaRPr>
        </a:p>
      </dgm:t>
    </dgm:pt>
    <dgm:pt modelId="{547EDF7C-F127-49DB-AC7C-93705CE2EC7D}" type="parTrans" cxnId="{512123D3-996D-40DC-8718-2EAA0DCE1F84}">
      <dgm:prSet/>
      <dgm:spPr/>
      <dgm:t>
        <a:bodyPr/>
        <a:lstStyle/>
        <a:p>
          <a:pPr algn="ctr"/>
          <a:endParaRPr lang="ru-RU"/>
        </a:p>
      </dgm:t>
    </dgm:pt>
    <dgm:pt modelId="{975E9E4D-DF69-495C-99AF-1DCE70BEA214}" type="sibTrans" cxnId="{512123D3-996D-40DC-8718-2EAA0DCE1F84}">
      <dgm:prSet/>
      <dgm:spPr/>
      <dgm:t>
        <a:bodyPr/>
        <a:lstStyle/>
        <a:p>
          <a:pPr algn="ctr"/>
          <a:endParaRPr lang="ru-RU"/>
        </a:p>
      </dgm:t>
    </dgm:pt>
    <dgm:pt modelId="{32F01CD8-C3AD-4C4A-9FBE-94277C0E0099}">
      <dgm:prSet phldrT="[Текст]" custT="1"/>
      <dgm:spPr/>
      <dgm:t>
        <a:bodyPr/>
        <a:lstStyle/>
        <a:p>
          <a:pPr algn="ctr"/>
          <a:r>
            <a:rPr lang="ru-RU" sz="1800" dirty="0" smtClean="0">
              <a:solidFill>
                <a:schemeClr val="tx1"/>
              </a:solidFill>
            </a:rPr>
            <a:t>Оказание помощи в разработке коллективных договоров</a:t>
          </a:r>
          <a:endParaRPr lang="ru-RU" sz="1800" dirty="0">
            <a:solidFill>
              <a:schemeClr val="tx1"/>
            </a:solidFill>
          </a:endParaRPr>
        </a:p>
      </dgm:t>
    </dgm:pt>
    <dgm:pt modelId="{B3E5503C-ED8D-479B-AE4E-9C82358E73CC}" type="parTrans" cxnId="{A180D238-4233-4F08-BC9B-A6CCCD010903}">
      <dgm:prSet/>
      <dgm:spPr/>
      <dgm:t>
        <a:bodyPr/>
        <a:lstStyle/>
        <a:p>
          <a:pPr algn="ctr"/>
          <a:endParaRPr lang="ru-RU"/>
        </a:p>
      </dgm:t>
    </dgm:pt>
    <dgm:pt modelId="{3310D114-8251-4BC5-99BD-2595E45C4426}" type="sibTrans" cxnId="{A180D238-4233-4F08-BC9B-A6CCCD010903}">
      <dgm:prSet/>
      <dgm:spPr/>
      <dgm:t>
        <a:bodyPr/>
        <a:lstStyle/>
        <a:p>
          <a:pPr algn="ctr"/>
          <a:endParaRPr lang="ru-RU"/>
        </a:p>
      </dgm:t>
    </dgm:pt>
    <dgm:pt modelId="{E78C63A7-E70D-4AA9-BA04-7574C03B17F5}">
      <dgm:prSet phldrT="[Текст]" custT="1"/>
      <dgm:spPr/>
      <dgm:t>
        <a:bodyPr/>
        <a:lstStyle/>
        <a:p>
          <a:pPr algn="ctr"/>
          <a:r>
            <a:rPr lang="ru-RU" sz="1600" dirty="0" smtClean="0">
              <a:solidFill>
                <a:schemeClr val="tx1"/>
              </a:solidFill>
            </a:rPr>
            <a:t>Осуществление контроля за соблюдением трудового законодательства</a:t>
          </a:r>
          <a:endParaRPr lang="ru-RU" sz="1600" dirty="0">
            <a:solidFill>
              <a:schemeClr val="tx1"/>
            </a:solidFill>
          </a:endParaRPr>
        </a:p>
      </dgm:t>
    </dgm:pt>
    <dgm:pt modelId="{4E08A09F-13ED-4AFC-BB5A-4D3AC0D64BB8}" type="parTrans" cxnId="{5BBC1E9F-1589-4E89-B862-07A028575595}">
      <dgm:prSet/>
      <dgm:spPr/>
      <dgm:t>
        <a:bodyPr/>
        <a:lstStyle/>
        <a:p>
          <a:pPr algn="ctr"/>
          <a:endParaRPr lang="ru-RU"/>
        </a:p>
      </dgm:t>
    </dgm:pt>
    <dgm:pt modelId="{B4CC312D-959E-4CFE-8DE3-4D13CB081E65}" type="sibTrans" cxnId="{5BBC1E9F-1589-4E89-B862-07A028575595}">
      <dgm:prSet/>
      <dgm:spPr/>
      <dgm:t>
        <a:bodyPr/>
        <a:lstStyle/>
        <a:p>
          <a:pPr algn="ctr"/>
          <a:endParaRPr lang="ru-RU"/>
        </a:p>
      </dgm:t>
    </dgm:pt>
    <dgm:pt modelId="{A0528482-91B9-43BE-84F7-04DE9FCBE70E}">
      <dgm:prSet phldrT="[Текст]" custT="1"/>
      <dgm:spPr/>
      <dgm:t>
        <a:bodyPr/>
        <a:lstStyle/>
        <a:p>
          <a:pPr algn="ctr"/>
          <a:r>
            <a:rPr lang="ru-RU" sz="1800" dirty="0" smtClean="0">
              <a:solidFill>
                <a:schemeClr val="tx1"/>
              </a:solidFill>
            </a:rPr>
            <a:t>Правовое сопровождение образовательных организаций</a:t>
          </a:r>
          <a:endParaRPr lang="ru-RU" sz="1800" dirty="0">
            <a:solidFill>
              <a:schemeClr val="tx1"/>
            </a:solidFill>
          </a:endParaRPr>
        </a:p>
      </dgm:t>
    </dgm:pt>
    <dgm:pt modelId="{3F2BFAB2-C50F-44C8-9BC1-23EC5976FB78}" type="parTrans" cxnId="{F6AB6F60-1E84-4673-8129-0C3F840D97C8}">
      <dgm:prSet/>
      <dgm:spPr/>
      <dgm:t>
        <a:bodyPr/>
        <a:lstStyle/>
        <a:p>
          <a:pPr algn="ctr"/>
          <a:endParaRPr lang="ru-RU"/>
        </a:p>
      </dgm:t>
    </dgm:pt>
    <dgm:pt modelId="{1449AD65-3634-423C-A59D-DD97CAD9321A}" type="sibTrans" cxnId="{F6AB6F60-1E84-4673-8129-0C3F840D97C8}">
      <dgm:prSet/>
      <dgm:spPr/>
      <dgm:t>
        <a:bodyPr/>
        <a:lstStyle/>
        <a:p>
          <a:pPr algn="ctr"/>
          <a:endParaRPr lang="ru-RU"/>
        </a:p>
      </dgm:t>
    </dgm:pt>
    <dgm:pt modelId="{8D0CE870-6664-489B-9A5C-B42D65545E2E}">
      <dgm:prSet phldrT="[Текст]" custT="1"/>
      <dgm:spPr/>
      <dgm:t>
        <a:bodyPr/>
        <a:lstStyle/>
        <a:p>
          <a:pPr algn="ctr"/>
          <a:r>
            <a:rPr lang="ru-RU" sz="1800" dirty="0" smtClean="0">
              <a:solidFill>
                <a:schemeClr val="tx1"/>
              </a:solidFill>
            </a:rPr>
            <a:t>Консультирование членов Профсоюза</a:t>
          </a:r>
          <a:endParaRPr lang="ru-RU" sz="1800" dirty="0">
            <a:solidFill>
              <a:schemeClr val="tx1"/>
            </a:solidFill>
          </a:endParaRPr>
        </a:p>
      </dgm:t>
    </dgm:pt>
    <dgm:pt modelId="{199D34B2-AD98-49A2-BADF-2B647B89190E}" type="parTrans" cxnId="{B997D4A3-2E3D-4E86-8794-E1CFB4E513A0}">
      <dgm:prSet/>
      <dgm:spPr/>
      <dgm:t>
        <a:bodyPr/>
        <a:lstStyle/>
        <a:p>
          <a:pPr algn="ctr"/>
          <a:endParaRPr lang="ru-RU"/>
        </a:p>
      </dgm:t>
    </dgm:pt>
    <dgm:pt modelId="{2742717B-9354-4DFB-9209-58162CC743FB}" type="sibTrans" cxnId="{B997D4A3-2E3D-4E86-8794-E1CFB4E513A0}">
      <dgm:prSet/>
      <dgm:spPr/>
      <dgm:t>
        <a:bodyPr/>
        <a:lstStyle/>
        <a:p>
          <a:pPr algn="ctr"/>
          <a:endParaRPr lang="ru-RU"/>
        </a:p>
      </dgm:t>
    </dgm:pt>
    <dgm:pt modelId="{89D84378-5B7F-46E4-9A95-4DCD077C9E7A}" type="pres">
      <dgm:prSet presAssocID="{8BC3D9DC-BB19-4859-9CDC-D8F90C79CF8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9485214-F5EF-4CC0-A374-17582A1D5958}" type="pres">
      <dgm:prSet presAssocID="{8BC3D9DC-BB19-4859-9CDC-D8F90C79CF84}" presName="cycle" presStyleCnt="0"/>
      <dgm:spPr/>
    </dgm:pt>
    <dgm:pt modelId="{F8F36409-79E3-4472-92D7-E09F47D79009}" type="pres">
      <dgm:prSet presAssocID="{3DF67F03-5FC9-4CA4-AF21-311AA2F11DF3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EECEE7-E1D2-4CC2-8889-93F927805520}" type="pres">
      <dgm:prSet presAssocID="{975E9E4D-DF69-495C-99AF-1DCE70BEA214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110E9978-D8BD-45DD-A4E9-30780A7A44CD}" type="pres">
      <dgm:prSet presAssocID="{32F01CD8-C3AD-4C4A-9FBE-94277C0E0099}" presName="nodeFollowingNodes" presStyleLbl="node1" presStyleIdx="1" presStyleCnt="5" custScaleX="1032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DF2274-2E6C-4877-9710-B90BFB6DAAA0}" type="pres">
      <dgm:prSet presAssocID="{E78C63A7-E70D-4AA9-BA04-7574C03B17F5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162708-3E42-4EEA-BF15-43887963973B}" type="pres">
      <dgm:prSet presAssocID="{A0528482-91B9-43BE-84F7-04DE9FCBE70E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F827CB-F4C5-4345-9482-416C4729E6F2}" type="pres">
      <dgm:prSet presAssocID="{8D0CE870-6664-489B-9A5C-B42D65545E2E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494CB4-7732-4C58-B78E-2A3951F05929}" type="presOf" srcId="{8D0CE870-6664-489B-9A5C-B42D65545E2E}" destId="{FAF827CB-F4C5-4345-9482-416C4729E6F2}" srcOrd="0" destOrd="0" presId="urn:microsoft.com/office/officeart/2005/8/layout/cycle3"/>
    <dgm:cxn modelId="{A180D238-4233-4F08-BC9B-A6CCCD010903}" srcId="{8BC3D9DC-BB19-4859-9CDC-D8F90C79CF84}" destId="{32F01CD8-C3AD-4C4A-9FBE-94277C0E0099}" srcOrd="1" destOrd="0" parTransId="{B3E5503C-ED8D-479B-AE4E-9C82358E73CC}" sibTransId="{3310D114-8251-4BC5-99BD-2595E45C4426}"/>
    <dgm:cxn modelId="{5BBC1E9F-1589-4E89-B862-07A028575595}" srcId="{8BC3D9DC-BB19-4859-9CDC-D8F90C79CF84}" destId="{E78C63A7-E70D-4AA9-BA04-7574C03B17F5}" srcOrd="2" destOrd="0" parTransId="{4E08A09F-13ED-4AFC-BB5A-4D3AC0D64BB8}" sibTransId="{B4CC312D-959E-4CFE-8DE3-4D13CB081E65}"/>
    <dgm:cxn modelId="{F6AB6F60-1E84-4673-8129-0C3F840D97C8}" srcId="{8BC3D9DC-BB19-4859-9CDC-D8F90C79CF84}" destId="{A0528482-91B9-43BE-84F7-04DE9FCBE70E}" srcOrd="3" destOrd="0" parTransId="{3F2BFAB2-C50F-44C8-9BC1-23EC5976FB78}" sibTransId="{1449AD65-3634-423C-A59D-DD97CAD9321A}"/>
    <dgm:cxn modelId="{F5B91D34-2AF7-4390-8DAC-140CC315DADA}" type="presOf" srcId="{32F01CD8-C3AD-4C4A-9FBE-94277C0E0099}" destId="{110E9978-D8BD-45DD-A4E9-30780A7A44CD}" srcOrd="0" destOrd="0" presId="urn:microsoft.com/office/officeart/2005/8/layout/cycle3"/>
    <dgm:cxn modelId="{E0B49682-9376-4E8D-BB67-7EDBB8B61B40}" type="presOf" srcId="{975E9E4D-DF69-495C-99AF-1DCE70BEA214}" destId="{F9EECEE7-E1D2-4CC2-8889-93F927805520}" srcOrd="0" destOrd="0" presId="urn:microsoft.com/office/officeart/2005/8/layout/cycle3"/>
    <dgm:cxn modelId="{E2B0AA03-B97A-4214-AC70-FF1326A780A6}" type="presOf" srcId="{E78C63A7-E70D-4AA9-BA04-7574C03B17F5}" destId="{4BDF2274-2E6C-4877-9710-B90BFB6DAAA0}" srcOrd="0" destOrd="0" presId="urn:microsoft.com/office/officeart/2005/8/layout/cycle3"/>
    <dgm:cxn modelId="{E1C0E67F-5DAD-4DB8-8C34-61F54D7E657D}" type="presOf" srcId="{3DF67F03-5FC9-4CA4-AF21-311AA2F11DF3}" destId="{F8F36409-79E3-4472-92D7-E09F47D79009}" srcOrd="0" destOrd="0" presId="urn:microsoft.com/office/officeart/2005/8/layout/cycle3"/>
    <dgm:cxn modelId="{512123D3-996D-40DC-8718-2EAA0DCE1F84}" srcId="{8BC3D9DC-BB19-4859-9CDC-D8F90C79CF84}" destId="{3DF67F03-5FC9-4CA4-AF21-311AA2F11DF3}" srcOrd="0" destOrd="0" parTransId="{547EDF7C-F127-49DB-AC7C-93705CE2EC7D}" sibTransId="{975E9E4D-DF69-495C-99AF-1DCE70BEA214}"/>
    <dgm:cxn modelId="{CE86FAEF-3F8F-4160-BB62-864C7F0EB8A4}" type="presOf" srcId="{A0528482-91B9-43BE-84F7-04DE9FCBE70E}" destId="{42162708-3E42-4EEA-BF15-43887963973B}" srcOrd="0" destOrd="0" presId="urn:microsoft.com/office/officeart/2005/8/layout/cycle3"/>
    <dgm:cxn modelId="{B997D4A3-2E3D-4E86-8794-E1CFB4E513A0}" srcId="{8BC3D9DC-BB19-4859-9CDC-D8F90C79CF84}" destId="{8D0CE870-6664-489B-9A5C-B42D65545E2E}" srcOrd="4" destOrd="0" parTransId="{199D34B2-AD98-49A2-BADF-2B647B89190E}" sibTransId="{2742717B-9354-4DFB-9209-58162CC743FB}"/>
    <dgm:cxn modelId="{537F2C89-CF6E-4F1A-B3C3-99B30F12A313}" type="presOf" srcId="{8BC3D9DC-BB19-4859-9CDC-D8F90C79CF84}" destId="{89D84378-5B7F-46E4-9A95-4DCD077C9E7A}" srcOrd="0" destOrd="0" presId="urn:microsoft.com/office/officeart/2005/8/layout/cycle3"/>
    <dgm:cxn modelId="{C016AC8D-F9C9-493E-923D-627EE377698E}" type="presParOf" srcId="{89D84378-5B7F-46E4-9A95-4DCD077C9E7A}" destId="{19485214-F5EF-4CC0-A374-17582A1D5958}" srcOrd="0" destOrd="0" presId="urn:microsoft.com/office/officeart/2005/8/layout/cycle3"/>
    <dgm:cxn modelId="{C9551B72-A8B1-4F12-9D1B-57D1429754AE}" type="presParOf" srcId="{19485214-F5EF-4CC0-A374-17582A1D5958}" destId="{F8F36409-79E3-4472-92D7-E09F47D79009}" srcOrd="0" destOrd="0" presId="urn:microsoft.com/office/officeart/2005/8/layout/cycle3"/>
    <dgm:cxn modelId="{AD4BF40C-9C0A-4195-A2BB-C3217F1F085D}" type="presParOf" srcId="{19485214-F5EF-4CC0-A374-17582A1D5958}" destId="{F9EECEE7-E1D2-4CC2-8889-93F927805520}" srcOrd="1" destOrd="0" presId="urn:microsoft.com/office/officeart/2005/8/layout/cycle3"/>
    <dgm:cxn modelId="{693F7527-543B-4884-9AC6-8A534F2215AF}" type="presParOf" srcId="{19485214-F5EF-4CC0-A374-17582A1D5958}" destId="{110E9978-D8BD-45DD-A4E9-30780A7A44CD}" srcOrd="2" destOrd="0" presId="urn:microsoft.com/office/officeart/2005/8/layout/cycle3"/>
    <dgm:cxn modelId="{E00DF8AF-E6CC-414E-93A5-A2CF9AEA956F}" type="presParOf" srcId="{19485214-F5EF-4CC0-A374-17582A1D5958}" destId="{4BDF2274-2E6C-4877-9710-B90BFB6DAAA0}" srcOrd="3" destOrd="0" presId="urn:microsoft.com/office/officeart/2005/8/layout/cycle3"/>
    <dgm:cxn modelId="{BA5191A3-B839-4CB1-A891-8380910EA426}" type="presParOf" srcId="{19485214-F5EF-4CC0-A374-17582A1D5958}" destId="{42162708-3E42-4EEA-BF15-43887963973B}" srcOrd="4" destOrd="0" presId="urn:microsoft.com/office/officeart/2005/8/layout/cycle3"/>
    <dgm:cxn modelId="{65D9AB01-8788-4FC4-8FB5-EAEC10A38212}" type="presParOf" srcId="{19485214-F5EF-4CC0-A374-17582A1D5958}" destId="{FAF827CB-F4C5-4345-9482-416C4729E6F2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D850D9-FE19-41DE-B8F7-63057FFDE425}">
      <dsp:nvSpPr>
        <dsp:cNvPr id="0" name=""/>
        <dsp:cNvSpPr/>
      </dsp:nvSpPr>
      <dsp:spPr>
        <a:xfrm>
          <a:off x="199795" y="180780"/>
          <a:ext cx="5392821" cy="5392821"/>
        </a:xfrm>
        <a:prstGeom prst="circularArrow">
          <a:avLst>
            <a:gd name="adj1" fmla="val 5274"/>
            <a:gd name="adj2" fmla="val 312630"/>
            <a:gd name="adj3" fmla="val 14271656"/>
            <a:gd name="adj4" fmla="val 17101594"/>
            <a:gd name="adj5" fmla="val 5477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D782E0-EAD0-42CC-B7D1-CCAD52B3E181}">
      <dsp:nvSpPr>
        <dsp:cNvPr id="0" name=""/>
        <dsp:cNvSpPr/>
      </dsp:nvSpPr>
      <dsp:spPr>
        <a:xfrm>
          <a:off x="1896392" y="188272"/>
          <a:ext cx="1999626" cy="999813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just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Times New Roman"/>
              <a:cs typeface="Times New Roman"/>
            </a:rPr>
            <a:t>«</a:t>
          </a:r>
          <a:r>
            <a:rPr lang="ru-RU" sz="1500" kern="1200" dirty="0" err="1" smtClean="0">
              <a:latin typeface="Times New Roman"/>
              <a:cs typeface="Times New Roman"/>
            </a:rPr>
            <a:t>Профкурорт</a:t>
          </a:r>
          <a:r>
            <a:rPr lang="ru-RU" sz="1500" kern="1200" dirty="0" smtClean="0">
              <a:latin typeface="Times New Roman"/>
              <a:cs typeface="Times New Roman"/>
            </a:rPr>
            <a:t>»</a:t>
          </a:r>
          <a:r>
            <a:rPr lang="ru-RU" sz="1500" kern="1200" dirty="0">
              <a:latin typeface="Times New Roman"/>
              <a:cs typeface="Times New Roman"/>
            </a:rPr>
            <a:t> ФНПР</a:t>
          </a:r>
        </a:p>
      </dsp:txBody>
      <dsp:txXfrm>
        <a:off x="1945199" y="237079"/>
        <a:ext cx="1902012" cy="902199"/>
      </dsp:txXfrm>
    </dsp:sp>
    <dsp:sp modelId="{70A0827B-3DDD-45AE-BCFE-43CC6675C4F3}">
      <dsp:nvSpPr>
        <dsp:cNvPr id="0" name=""/>
        <dsp:cNvSpPr/>
      </dsp:nvSpPr>
      <dsp:spPr>
        <a:xfrm>
          <a:off x="3791045" y="1282150"/>
          <a:ext cx="1999626" cy="999813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>
              <a:latin typeface="Times New Roman"/>
              <a:cs typeface="Times New Roman"/>
            </a:rPr>
            <a:t>"Сириус"</a:t>
          </a:r>
          <a:endParaRPr lang="ru-RU" sz="1500" kern="1200" dirty="0"/>
        </a:p>
      </dsp:txBody>
      <dsp:txXfrm>
        <a:off x="3839852" y="1330957"/>
        <a:ext cx="1902012" cy="902199"/>
      </dsp:txXfrm>
    </dsp:sp>
    <dsp:sp modelId="{64D7AAB2-5E03-4092-8E27-D82CCBE18428}">
      <dsp:nvSpPr>
        <dsp:cNvPr id="0" name=""/>
        <dsp:cNvSpPr/>
      </dsp:nvSpPr>
      <dsp:spPr>
        <a:xfrm>
          <a:off x="3791045" y="3469907"/>
          <a:ext cx="1999626" cy="999813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>
              <a:latin typeface="Times New Roman"/>
              <a:cs typeface="Times New Roman"/>
            </a:rPr>
            <a:t>"Липецккурорт"</a:t>
          </a:r>
          <a:endParaRPr lang="ru-RU" sz="1500" kern="1200" dirty="0"/>
        </a:p>
      </dsp:txBody>
      <dsp:txXfrm>
        <a:off x="3839852" y="3518714"/>
        <a:ext cx="1902012" cy="902199"/>
      </dsp:txXfrm>
    </dsp:sp>
    <dsp:sp modelId="{92FA90F2-2362-452B-A2BA-131D3D6DB72D}">
      <dsp:nvSpPr>
        <dsp:cNvPr id="0" name=""/>
        <dsp:cNvSpPr/>
      </dsp:nvSpPr>
      <dsp:spPr>
        <a:xfrm>
          <a:off x="1896392" y="4563786"/>
          <a:ext cx="1999626" cy="999813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just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>
              <a:latin typeface="Times New Roman"/>
              <a:cs typeface="Times New Roman"/>
            </a:rPr>
            <a:t>"Голубой огонёк"</a:t>
          </a:r>
          <a:endParaRPr lang="ru-RU" sz="1500" kern="1200" dirty="0"/>
        </a:p>
      </dsp:txBody>
      <dsp:txXfrm>
        <a:off x="1945199" y="4612593"/>
        <a:ext cx="1902012" cy="902199"/>
      </dsp:txXfrm>
    </dsp:sp>
    <dsp:sp modelId="{57FEFC70-3A8C-4FE3-8076-32754BB0E0F8}">
      <dsp:nvSpPr>
        <dsp:cNvPr id="0" name=""/>
        <dsp:cNvSpPr/>
      </dsp:nvSpPr>
      <dsp:spPr>
        <a:xfrm>
          <a:off x="1739" y="3469907"/>
          <a:ext cx="1999626" cy="999813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>
              <a:latin typeface="Times New Roman"/>
              <a:cs typeface="Times New Roman"/>
            </a:rPr>
            <a:t>"Сухоборье"</a:t>
          </a:r>
          <a:endParaRPr lang="ru-RU" sz="1500" kern="1200" dirty="0"/>
        </a:p>
      </dsp:txBody>
      <dsp:txXfrm>
        <a:off x="50546" y="3518714"/>
        <a:ext cx="1902012" cy="902199"/>
      </dsp:txXfrm>
    </dsp:sp>
    <dsp:sp modelId="{7BFF963D-4F74-422C-B9B1-1162397BD422}">
      <dsp:nvSpPr>
        <dsp:cNvPr id="0" name=""/>
        <dsp:cNvSpPr/>
      </dsp:nvSpPr>
      <dsp:spPr>
        <a:xfrm>
          <a:off x="1739" y="1282150"/>
          <a:ext cx="1999626" cy="999813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>
              <a:latin typeface="Times New Roman"/>
              <a:cs typeface="Times New Roman"/>
            </a:rPr>
            <a:t>"Бригантина"</a:t>
          </a:r>
        </a:p>
      </dsp:txBody>
      <dsp:txXfrm>
        <a:off x="50546" y="1330957"/>
        <a:ext cx="1902012" cy="9021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EECEE7-E1D2-4CC2-8889-93F927805520}">
      <dsp:nvSpPr>
        <dsp:cNvPr id="0" name=""/>
        <dsp:cNvSpPr/>
      </dsp:nvSpPr>
      <dsp:spPr>
        <a:xfrm>
          <a:off x="836356" y="-28556"/>
          <a:ext cx="5071970" cy="5071970"/>
        </a:xfrm>
        <a:prstGeom prst="circularArrow">
          <a:avLst>
            <a:gd name="adj1" fmla="val 5544"/>
            <a:gd name="adj2" fmla="val 330680"/>
            <a:gd name="adj3" fmla="val 13798674"/>
            <a:gd name="adj4" fmla="val 17372135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F36409-79E3-4472-92D7-E09F47D79009}">
      <dsp:nvSpPr>
        <dsp:cNvPr id="0" name=""/>
        <dsp:cNvSpPr/>
      </dsp:nvSpPr>
      <dsp:spPr>
        <a:xfrm>
          <a:off x="2196505" y="1902"/>
          <a:ext cx="2351672" cy="117583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tx1"/>
              </a:solidFill>
            </a:rPr>
            <a:t>Составление исков, запросов. Судебное представительство</a:t>
          </a:r>
          <a:endParaRPr lang="ru-RU" sz="1800" b="0" kern="1200" dirty="0">
            <a:solidFill>
              <a:schemeClr val="tx1"/>
            </a:solidFill>
          </a:endParaRPr>
        </a:p>
      </dsp:txBody>
      <dsp:txXfrm>
        <a:off x="2253905" y="59302"/>
        <a:ext cx="2236872" cy="1061036"/>
      </dsp:txXfrm>
    </dsp:sp>
    <dsp:sp modelId="{110E9978-D8BD-45DD-A4E9-30780A7A44CD}">
      <dsp:nvSpPr>
        <dsp:cNvPr id="0" name=""/>
        <dsp:cNvSpPr/>
      </dsp:nvSpPr>
      <dsp:spPr>
        <a:xfrm>
          <a:off x="4214801" y="1496420"/>
          <a:ext cx="2429136" cy="117583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Оказание помощи в разработке коллективных договоров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4272201" y="1553820"/>
        <a:ext cx="2314336" cy="1061036"/>
      </dsp:txXfrm>
    </dsp:sp>
    <dsp:sp modelId="{4BDF2274-2E6C-4877-9710-B90BFB6DAAA0}">
      <dsp:nvSpPr>
        <dsp:cNvPr id="0" name=""/>
        <dsp:cNvSpPr/>
      </dsp:nvSpPr>
      <dsp:spPr>
        <a:xfrm>
          <a:off x="3467818" y="3914601"/>
          <a:ext cx="2351672" cy="117583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Осуществление контроля за соблюдением трудового законодательства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3525218" y="3972001"/>
        <a:ext cx="2236872" cy="1061036"/>
      </dsp:txXfrm>
    </dsp:sp>
    <dsp:sp modelId="{42162708-3E42-4EEA-BF15-43887963973B}">
      <dsp:nvSpPr>
        <dsp:cNvPr id="0" name=""/>
        <dsp:cNvSpPr/>
      </dsp:nvSpPr>
      <dsp:spPr>
        <a:xfrm>
          <a:off x="925192" y="3914601"/>
          <a:ext cx="2351672" cy="117583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Правовое сопровождение образовательных организаций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982592" y="3972001"/>
        <a:ext cx="2236872" cy="1061036"/>
      </dsp:txXfrm>
    </dsp:sp>
    <dsp:sp modelId="{FAF827CB-F4C5-4345-9482-416C4729E6F2}">
      <dsp:nvSpPr>
        <dsp:cNvPr id="0" name=""/>
        <dsp:cNvSpPr/>
      </dsp:nvSpPr>
      <dsp:spPr>
        <a:xfrm>
          <a:off x="139477" y="1496420"/>
          <a:ext cx="2351672" cy="117583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Консультирование членов Профсоюза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196877" y="1553820"/>
        <a:ext cx="2236872" cy="10610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0.42373</cdr:x>
      <cdr:y>0.28082</cdr:y>
    </cdr:from>
    <cdr:to>
      <cdr:x>0.51695</cdr:x>
      <cdr:y>0.33699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600400" y="1440160"/>
          <a:ext cx="79208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endParaRPr lang="ru-RU" sz="1600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0.59594</cdr:x>
      <cdr:y>0.3076</cdr:y>
    </cdr:from>
    <cdr:to>
      <cdr:x>0.64516</cdr:x>
      <cdr:y>0.35883</cdr:y>
    </cdr:to>
    <cdr:sp macro="" textlink="">
      <cdr:nvSpPr>
        <cdr:cNvPr id="3" name="TextBox 2"/>
        <cdr:cNvSpPr txBox="1"/>
      </cdr:nvSpPr>
      <cdr:spPr>
        <a:xfrm xmlns:a="http://schemas.openxmlformats.org/drawingml/2006/main" flipH="1">
          <a:off x="5449319" y="1909018"/>
          <a:ext cx="450049" cy="3179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rgbClr val="FF0000"/>
              </a:solidFill>
            </a:rPr>
            <a:t>  70%</a:t>
          </a:r>
        </a:p>
        <a:p xmlns:a="http://schemas.openxmlformats.org/drawingml/2006/main">
          <a:endParaRPr lang="ru-RU" sz="12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0.58387</cdr:x>
      <cdr:y>0.28698</cdr:y>
    </cdr:from>
    <cdr:to>
      <cdr:x>0.66282</cdr:x>
      <cdr:y>0.34843</cdr:y>
    </cdr:to>
    <cdr:pic>
      <cdr:nvPicPr>
        <cdr:cNvPr id="4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 rot="10800000" flipH="1" flipV="1">
          <a:off x="5325974" y="1786316"/>
          <a:ext cx="720080" cy="382543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6125"/>
            <a:ext cx="4972050" cy="3730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4956"/>
            <a:ext cx="5486400" cy="447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77FA0F0-0435-4E2B-A6BE-CCD11347D9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1635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336304E-FDE3-4B4F-A3B7-EBE87F3FA5E2}" type="slidenum">
              <a:rPr lang="ru-RU" noProof="0" smtClean="0"/>
              <a:t>13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35494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77A0C-2EBD-498E-B4E9-127161EE7B67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71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156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794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078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7FA0F0-0435-4E2B-A6BE-CCD11347D973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150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980A82-75E8-4AE7-968F-ACFED4B4FF0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6E22F1-497E-4DA6-B71F-C7CC69FAFC8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80856C-86C7-4FE8-93FF-21132593DC0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акет сравн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1B6EB0C6-606C-4AFB-8FF8-AB43606B95BD}"/>
              </a:ext>
            </a:extLst>
          </p:cNvPr>
          <p:cNvSpPr/>
          <p:nvPr userDrawn="1"/>
        </p:nvSpPr>
        <p:spPr>
          <a:xfrm>
            <a:off x="4949428" y="4707909"/>
            <a:ext cx="4194572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5CE6D5A-A5C0-4B12-A26A-691D5743FA5C}"/>
              </a:ext>
            </a:extLst>
          </p:cNvPr>
          <p:cNvSpPr/>
          <p:nvPr userDrawn="1"/>
        </p:nvSpPr>
        <p:spPr>
          <a:xfrm>
            <a:off x="-61547" y="1648187"/>
            <a:ext cx="4281854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246621"/>
            <a:ext cx="836295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700" y="2863158"/>
            <a:ext cx="3055502" cy="2846648"/>
          </a:xfrm>
        </p:spPr>
        <p:txBody>
          <a:bodyPr lIns="0" tIns="0" rIns="0" bIns="0" rtlCol="0">
            <a:noAutofit/>
          </a:bodyPr>
          <a:lstStyle>
            <a:lvl1pPr marL="0" indent="0" algn="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 userDrawn="1"/>
        </p:nvSpPr>
        <p:spPr>
          <a:xfrm rot="10800000">
            <a:off x="386953" y="-16721"/>
            <a:ext cx="943964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accent2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35" y="6261436"/>
            <a:ext cx="804764" cy="414000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 userDrawn="1"/>
        </p:nvSpPr>
        <p:spPr>
          <a:xfrm>
            <a:off x="8528752" y="6409398"/>
            <a:ext cx="210038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6455740"/>
            <a:ext cx="220845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xmlns="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82027" y="1903729"/>
            <a:ext cx="2584175" cy="495389"/>
          </a:xfrm>
        </p:spPr>
        <p:txBody>
          <a:bodyPr lIns="0" tIns="0" rIns="0" bIns="0" rtlCol="0" anchor="ctr">
            <a:noAutofit/>
          </a:bodyPr>
          <a:lstStyle>
            <a:lvl1pPr marL="0" indent="0" algn="r">
              <a:buNone/>
              <a:defRPr sz="18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Место для раздела 01</a:t>
            </a:r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xmlns="" id="{E5123CE7-2F8A-489B-BD99-0C2A33ADF49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5495938" y="1648186"/>
            <a:ext cx="3055502" cy="2834508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5" name="Объект 2">
            <a:extLst>
              <a:ext uri="{FF2B5EF4-FFF2-40B4-BE49-F238E27FC236}">
                <a16:creationId xmlns:a16="http://schemas.microsoft.com/office/drawing/2014/main" xmlns="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5606782" y="4963451"/>
            <a:ext cx="2584175" cy="495389"/>
          </a:xfrm>
        </p:spPr>
        <p:txBody>
          <a:bodyPr lIns="0" tIns="0" rIns="0" bIns="0" rtlCol="0" anchor="ctr"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Место для раздела 02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3813573" y="1652763"/>
            <a:ext cx="751424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4" name="Рисунок 11">
            <a:extLst>
              <a:ext uri="{FF2B5EF4-FFF2-40B4-BE49-F238E27FC236}">
                <a16:creationId xmlns:a16="http://schemas.microsoft.com/office/drawing/2014/main" xmlns="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962227" y="1850969"/>
            <a:ext cx="454115" cy="605487"/>
          </a:xfrm>
          <a:prstGeom prst="rect">
            <a:avLst/>
          </a:prstGeom>
          <a:noFill/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xmlns="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4575433" y="4707908"/>
            <a:ext cx="751424" cy="100189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9" name="Рисунок 11">
            <a:extLst>
              <a:ext uri="{FF2B5EF4-FFF2-40B4-BE49-F238E27FC236}">
                <a16:creationId xmlns:a16="http://schemas.microsoft.com/office/drawing/2014/main" xmlns="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724087" y="4906114"/>
            <a:ext cx="454115" cy="605487"/>
          </a:xfrm>
          <a:prstGeom prst="rect">
            <a:avLst/>
          </a:prstGeom>
          <a:noFill/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</p:spTree>
    <p:extLst>
      <p:ext uri="{BB962C8B-B14F-4D97-AF65-F5344CB8AC3E}">
        <p14:creationId xmlns:p14="http://schemas.microsoft.com/office/powerpoint/2010/main" val="1325699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499596"/>
            <a:ext cx="3702908" cy="1325563"/>
          </a:xfrm>
        </p:spPr>
        <p:txBody>
          <a:bodyPr lIns="0" tIns="0" rIns="0" bIns="0" rtlCol="0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220" y="1825625"/>
            <a:ext cx="3685642" cy="4351338"/>
          </a:xfrm>
        </p:spPr>
        <p:txBody>
          <a:bodyPr lIns="0" tIns="0" rIns="0" bIns="0" rtlCol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 userDrawn="1"/>
        </p:nvSpPr>
        <p:spPr>
          <a:xfrm rot="10800000">
            <a:off x="386953" y="-16721"/>
            <a:ext cx="943964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35" y="6261436"/>
            <a:ext cx="804764" cy="414000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 userDrawn="1"/>
        </p:nvSpPr>
        <p:spPr>
          <a:xfrm>
            <a:off x="8528752" y="6409398"/>
            <a:ext cx="210038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6455740"/>
            <a:ext cx="220845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9D415693-E2CB-4DB4-B07C-2F96B0CAB302}"/>
              </a:ext>
            </a:extLst>
          </p:cNvPr>
          <p:cNvSpPr/>
          <p:nvPr userDrawn="1"/>
        </p:nvSpPr>
        <p:spPr>
          <a:xfrm>
            <a:off x="5890847" y="988537"/>
            <a:ext cx="3246847" cy="488092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14C1BF67-E354-4E04-8F94-BABF2B7D1AFB}"/>
              </a:ext>
            </a:extLst>
          </p:cNvPr>
          <p:cNvSpPr/>
          <p:nvPr userDrawn="1"/>
        </p:nvSpPr>
        <p:spPr>
          <a:xfrm>
            <a:off x="3830862" y="633613"/>
            <a:ext cx="4178931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8" name="Рисунок 5">
            <a:extLst>
              <a:ext uri="{FF2B5EF4-FFF2-40B4-BE49-F238E27FC236}">
                <a16:creationId xmlns:a16="http://schemas.microsoft.com/office/drawing/2014/main" xmlns="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91409" y="988536"/>
            <a:ext cx="3663636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1406920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0A6140-122B-41DD-9C5E-9CBC058C11A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DAA903-89BE-430C-8B14-EB5DAA60356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E6DE00-18B5-492D-A395-91B8A68B22C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ED211D-A353-426E-AD9C-8E2C05A2DFF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C3862A-AC3E-4643-AC8B-3AAAC9CACB3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F1862-456F-4E61-A3D6-75A9336BFF2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29B131-8461-421D-AA92-1C5E314C356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B6EAD565-4ED8-45F3-B5E2-B6F15907354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C713218F-F947-4184-B1B6-20BA2D5CC4D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5.jpeg"/><Relationship Id="rId7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0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9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7.png"/><Relationship Id="rId7" Type="http://schemas.openxmlformats.org/officeDocument/2006/relationships/image" Target="../media/image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8.png"/><Relationship Id="rId4" Type="http://schemas.microsoft.com/office/2007/relationships/hdphoto" Target="../media/hdphoto1.wdp"/><Relationship Id="rId9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35.png"/><Relationship Id="rId7" Type="http://schemas.openxmlformats.org/officeDocument/2006/relationships/image" Target="../media/image5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7.png"/><Relationship Id="rId7" Type="http://schemas.openxmlformats.org/officeDocument/2006/relationships/image" Target="../media/image5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microsoft.com/office/2007/relationships/hdphoto" Target="../media/hdphoto1.wdp"/><Relationship Id="rId9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svg"/><Relationship Id="rId5" Type="http://schemas.openxmlformats.org/officeDocument/2006/relationships/image" Target="../media/image59.png"/><Relationship Id="rId4" Type="http://schemas.openxmlformats.org/officeDocument/2006/relationships/image" Target="../media/image20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abstraktnye-fony-dlya-prezentacii-volny-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23196"/>
          </a:xfrm>
          <a:prstGeom prst="rect">
            <a:avLst/>
          </a:prstGeom>
        </p:spPr>
      </p:pic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346157" y="1314574"/>
            <a:ext cx="8802470" cy="465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endParaRPr lang="ru-RU" sz="4000" b="1" dirty="0" smtClean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b="1" dirty="0" smtClean="0">
                <a:solidFill>
                  <a:srgbClr val="0033CC"/>
                </a:solidFill>
              </a:rPr>
              <a:t>                                                                                                                           </a:t>
            </a:r>
            <a:r>
              <a:rPr lang="en-US" altLang="ru-RU" b="1" dirty="0" smtClean="0">
                <a:solidFill>
                  <a:srgbClr val="0033CC"/>
                </a:solidFill>
              </a:rPr>
              <a:t>gor.profsoiuza@yandex.ru</a:t>
            </a:r>
            <a:endParaRPr lang="ru-RU" sz="4000" b="1" dirty="0" smtClean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b="1" dirty="0" smtClean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ПУБЛИЧНЫЙ ОТЧЕТ</a:t>
            </a:r>
            <a:endParaRPr lang="ru-RU" sz="40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ЛИПЕЦКОЙ ГОРОДСКОЙ</a:t>
            </a:r>
            <a:endParaRPr lang="ru-RU" sz="24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ОБЩЕРОССИЙСКОГО </a:t>
            </a:r>
            <a:endParaRPr lang="ru-RU" sz="24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ПРОФСОЮЗА </a:t>
            </a:r>
            <a:r>
              <a:rPr lang="ru-RU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24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2024 год</a:t>
            </a:r>
          </a:p>
          <a:p>
            <a:r>
              <a:rPr lang="ru-RU" altLang="ru-RU" sz="1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33CC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</a:p>
          <a:p>
            <a:r>
              <a:rPr lang="ru-RU" alt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33CC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ru-RU" alt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316739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" name="Picture 2" descr="C:\Users\Natalia\Documents\Значок Липецкой городской организации (1)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00078"/>
            <a:ext cx="1674440" cy="161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820709"/>
            <a:ext cx="3780420" cy="2159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1500" y="5499230"/>
            <a:ext cx="8685965" cy="6340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altLang="ru-RU" sz="1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   НА ЗАСЕДАНИИ </a:t>
            </a:r>
            <a:r>
              <a:rPr lang="ru-RU" alt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КОМИТЕТА </a:t>
            </a:r>
            <a:r>
              <a:rPr lang="ru-RU" altLang="ru-RU" sz="1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altLang="ru-RU" sz="1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ПРОТОКОЛ  № </a:t>
            </a:r>
            <a:r>
              <a:rPr lang="ru-RU" alt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altLang="ru-RU" sz="1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- 8   от </a:t>
            </a:r>
            <a:r>
              <a:rPr lang="ru-RU" alt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ru-RU" altLang="ru-RU" sz="1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.03.2025 г.</a:t>
            </a:r>
            <a:endParaRPr lang="ru-RU" sz="1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" y="1"/>
            <a:ext cx="3375376" cy="198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abstraktnye-fony-dlya-prezentacii-volny-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1552"/>
            <a:ext cx="9144000" cy="686955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41530" y="548680"/>
            <a:ext cx="8497670" cy="61924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endParaRPr lang="ru-RU" dirty="0"/>
          </a:p>
          <a:p>
            <a:pPr algn="l"/>
            <a:r>
              <a:rPr lang="ru-RU" sz="3200" dirty="0"/>
              <a:t> </a:t>
            </a:r>
            <a:r>
              <a:rPr lang="ru-RU" sz="3200" dirty="0" smtClean="0"/>
              <a:t>     </a:t>
            </a:r>
          </a:p>
          <a:p>
            <a:pPr algn="just"/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</a:rPr>
              <a:t>   </a:t>
            </a:r>
          </a:p>
          <a:p>
            <a:pPr algn="just"/>
            <a:endParaRPr lang="ru-RU" sz="3200" b="1" dirty="0">
              <a:solidFill>
                <a:srgbClr val="FF0000"/>
              </a:solidFill>
            </a:endParaRPr>
          </a:p>
          <a:p>
            <a:pPr algn="just"/>
            <a:endParaRPr lang="ru-RU" sz="3200" b="1" dirty="0" smtClean="0">
              <a:solidFill>
                <a:srgbClr val="FF0000"/>
              </a:solidFill>
            </a:endParaRPr>
          </a:p>
          <a:p>
            <a:pPr algn="just"/>
            <a:endParaRPr lang="ru-RU" sz="2800" b="1" dirty="0" smtClean="0">
              <a:solidFill>
                <a:srgbClr val="FF0000"/>
              </a:solidFill>
            </a:endParaRPr>
          </a:p>
          <a:p>
            <a:pPr algn="just"/>
            <a:r>
              <a:rPr lang="ru-RU" sz="2800" b="1" dirty="0" smtClean="0">
                <a:solidFill>
                  <a:srgbClr val="663300"/>
                </a:solidFill>
              </a:rPr>
              <a:t>361 </a:t>
            </a:r>
            <a:r>
              <a:rPr lang="ru-RU" altLang="ru-RU" sz="2800" i="1" dirty="0" smtClean="0">
                <a:solidFill>
                  <a:srgbClr val="663300"/>
                </a:solidFill>
              </a:rPr>
              <a:t>(378; - 17)</a:t>
            </a:r>
            <a:r>
              <a:rPr lang="ru-RU" altLang="ru-RU" sz="2800" dirty="0" smtClean="0">
                <a:solidFill>
                  <a:srgbClr val="663300"/>
                </a:solidFill>
              </a:rPr>
              <a:t>  </a:t>
            </a:r>
            <a:r>
              <a:rPr lang="ru-RU" altLang="ru-RU" sz="2800" dirty="0">
                <a:solidFill>
                  <a:srgbClr val="663300"/>
                </a:solidFill>
              </a:rPr>
              <a:t>чел. – </a:t>
            </a:r>
            <a:r>
              <a:rPr lang="ru-RU" altLang="ru-RU" sz="2800" dirty="0" smtClean="0">
                <a:solidFill>
                  <a:srgbClr val="663300"/>
                </a:solidFill>
              </a:rPr>
              <a:t>работники дополнительного образования.</a:t>
            </a:r>
          </a:p>
          <a:p>
            <a:r>
              <a:rPr lang="ru-RU" altLang="ru-RU" sz="2800" dirty="0" smtClean="0">
                <a:solidFill>
                  <a:srgbClr val="663300"/>
                </a:solidFill>
              </a:rPr>
              <a:t>Охват </a:t>
            </a:r>
            <a:r>
              <a:rPr lang="ru-RU" altLang="ru-RU" sz="2800" dirty="0">
                <a:solidFill>
                  <a:srgbClr val="663300"/>
                </a:solidFill>
              </a:rPr>
              <a:t>профсоюзным членством в учреждениях </a:t>
            </a:r>
            <a:r>
              <a:rPr lang="ru-RU" altLang="ru-RU" sz="2800" dirty="0" smtClean="0">
                <a:solidFill>
                  <a:srgbClr val="663300"/>
                </a:solidFill>
              </a:rPr>
              <a:t>дополнительного образования снизился</a:t>
            </a:r>
          </a:p>
          <a:p>
            <a:r>
              <a:rPr lang="ru-RU" altLang="ru-RU" sz="2800" dirty="0" smtClean="0">
                <a:solidFill>
                  <a:srgbClr val="663300"/>
                </a:solidFill>
              </a:rPr>
              <a:t> </a:t>
            </a:r>
            <a:r>
              <a:rPr lang="ru-RU" altLang="ru-RU" sz="2800" dirty="0">
                <a:solidFill>
                  <a:srgbClr val="663300"/>
                </a:solidFill>
              </a:rPr>
              <a:t>на </a:t>
            </a:r>
            <a:r>
              <a:rPr lang="ru-RU" altLang="ru-RU" sz="2800" b="1" dirty="0" smtClean="0">
                <a:solidFill>
                  <a:srgbClr val="663300"/>
                </a:solidFill>
              </a:rPr>
              <a:t>0,6%.</a:t>
            </a:r>
            <a:endParaRPr lang="ru-RU" altLang="ru-RU" sz="2800" b="1" dirty="0">
              <a:solidFill>
                <a:srgbClr val="663300"/>
              </a:solidFill>
            </a:endParaRPr>
          </a:p>
          <a:p>
            <a:pPr algn="just"/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96633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1" y="0"/>
            <a:ext cx="4470165" cy="2871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Овал 8"/>
          <p:cNvSpPr/>
          <p:nvPr/>
        </p:nvSpPr>
        <p:spPr>
          <a:xfrm rot="10800000" flipH="1" flipV="1">
            <a:off x="4887035" y="188640"/>
            <a:ext cx="3690410" cy="283531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6000" b="1" dirty="0" smtClean="0">
                <a:solidFill>
                  <a:srgbClr val="663300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66,9%</a:t>
            </a:r>
            <a:r>
              <a:rPr lang="ru-RU" sz="6000" b="1" dirty="0" smtClean="0">
                <a:solidFill>
                  <a:schemeClr val="accent6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 </a:t>
            </a:r>
            <a:endParaRPr lang="ru-RU" sz="6000" b="1" dirty="0">
              <a:solidFill>
                <a:schemeClr val="accent6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27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abstraktnye-fony-dlya-prezentacii-volny-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2225" y="-216407"/>
            <a:ext cx="9143999" cy="7089669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16605" y="0"/>
            <a:ext cx="5625625" cy="557951"/>
          </a:xfrm>
          <a:noFill/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4400" dirty="0" smtClean="0">
                <a:solidFill>
                  <a:srgbClr val="FF0000"/>
                </a:solidFill>
              </a:rPr>
              <a:t>         </a:t>
            </a:r>
            <a:r>
              <a:rPr lang="ru-RU" altLang="ru-RU" sz="4000" dirty="0" smtClean="0">
                <a:solidFill>
                  <a:srgbClr val="FF0000"/>
                </a:solidFill>
              </a:rPr>
              <a:t>Наши лидеры</a:t>
            </a:r>
            <a:endParaRPr lang="ru-RU" altLang="ru-RU" sz="40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11850" y="557951"/>
            <a:ext cx="8578850" cy="16373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fontAlgn="t"/>
            <a:endParaRPr lang="ru-RU" dirty="0"/>
          </a:p>
          <a:p>
            <a:pPr fontAlgn="t"/>
            <a:endParaRPr lang="ru-RU" sz="4000" dirty="0">
              <a:solidFill>
                <a:srgbClr val="FF0000"/>
              </a:solidFill>
            </a:endParaRPr>
          </a:p>
          <a:p>
            <a:pPr algn="l" fontAlgn="t"/>
            <a:r>
              <a:rPr lang="ru-RU" sz="3200" b="1" dirty="0" smtClean="0">
                <a:solidFill>
                  <a:srgbClr val="3333CC"/>
                </a:solidFill>
              </a:rPr>
              <a:t>    </a:t>
            </a:r>
            <a:endParaRPr lang="ru-RU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1540" y="1313765"/>
            <a:ext cx="78308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10" name="Рисунок 9" descr="bezimeni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77245" y="-531440"/>
            <a:ext cx="2520280" cy="1497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6505" y="557951"/>
            <a:ext cx="4320480" cy="6201419"/>
          </a:xfrm>
          <a:prstGeom prst="rect">
            <a:avLst/>
          </a:prstGeom>
          <a:solidFill>
            <a:schemeClr val="bg2">
              <a:lumMod val="20000"/>
              <a:lumOff val="80000"/>
              <a:alpha val="36000"/>
            </a:schemeClr>
          </a:solidFill>
          <a:ln w="12700" cap="rnd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90%- 100%</a:t>
            </a:r>
          </a:p>
          <a:p>
            <a:pPr algn="just">
              <a:lnSpc>
                <a:spcPts val="2400"/>
              </a:lnSpc>
            </a:pPr>
            <a:r>
              <a:rPr lang="ru-RU" sz="1700" dirty="0">
                <a:solidFill>
                  <a:srgbClr val="0000CC"/>
                </a:solidFill>
              </a:rPr>
              <a:t>лицей №3 </a:t>
            </a:r>
            <a:r>
              <a:rPr lang="ru-RU" sz="1700" i="1" dirty="0">
                <a:solidFill>
                  <a:srgbClr val="0000CC"/>
                </a:solidFill>
              </a:rPr>
              <a:t>(94%),  </a:t>
            </a:r>
            <a:r>
              <a:rPr lang="ru-RU" sz="1700" u="sng" dirty="0">
                <a:solidFill>
                  <a:srgbClr val="0000CC"/>
                </a:solidFill>
              </a:rPr>
              <a:t>школы:</a:t>
            </a:r>
            <a:r>
              <a:rPr lang="ru-RU" sz="1700" dirty="0">
                <a:solidFill>
                  <a:srgbClr val="0000CC"/>
                </a:solidFill>
              </a:rPr>
              <a:t> </a:t>
            </a:r>
            <a:r>
              <a:rPr lang="ru-RU" sz="1700" b="1" u="sng" dirty="0">
                <a:solidFill>
                  <a:srgbClr val="0000CC"/>
                </a:solidFill>
              </a:rPr>
              <a:t>№8 </a:t>
            </a:r>
            <a:r>
              <a:rPr lang="ru-RU" sz="1700" b="1" i="1" u="sng" dirty="0">
                <a:solidFill>
                  <a:srgbClr val="0000CC"/>
                </a:solidFill>
              </a:rPr>
              <a:t>(91%)</a:t>
            </a:r>
            <a:r>
              <a:rPr lang="ru-RU" sz="1700" i="1" dirty="0">
                <a:solidFill>
                  <a:srgbClr val="0000CC"/>
                </a:solidFill>
              </a:rPr>
              <a:t>,</a:t>
            </a:r>
            <a:r>
              <a:rPr lang="ru-RU" sz="1700" dirty="0">
                <a:solidFill>
                  <a:srgbClr val="0000CC"/>
                </a:solidFill>
              </a:rPr>
              <a:t> №25</a:t>
            </a:r>
            <a:r>
              <a:rPr lang="ru-RU" sz="1700" i="1" dirty="0">
                <a:solidFill>
                  <a:srgbClr val="0000CC"/>
                </a:solidFill>
              </a:rPr>
              <a:t> (100%), </a:t>
            </a:r>
            <a:r>
              <a:rPr lang="ru-RU" sz="1700" dirty="0">
                <a:solidFill>
                  <a:srgbClr val="0000CC"/>
                </a:solidFill>
              </a:rPr>
              <a:t>№28</a:t>
            </a:r>
            <a:r>
              <a:rPr lang="ru-RU" sz="1700" i="1" dirty="0">
                <a:solidFill>
                  <a:srgbClr val="0000CC"/>
                </a:solidFill>
              </a:rPr>
              <a:t> (91%),</a:t>
            </a:r>
            <a:r>
              <a:rPr lang="ru-RU" sz="1700" dirty="0">
                <a:solidFill>
                  <a:srgbClr val="0000CC"/>
                </a:solidFill>
              </a:rPr>
              <a:t> №33</a:t>
            </a:r>
            <a:r>
              <a:rPr lang="ru-RU" sz="1700" i="1" dirty="0">
                <a:solidFill>
                  <a:srgbClr val="0000CC"/>
                </a:solidFill>
              </a:rPr>
              <a:t> (100%), </a:t>
            </a:r>
            <a:r>
              <a:rPr lang="ru-RU" sz="1700" b="1" u="sng" dirty="0">
                <a:solidFill>
                  <a:srgbClr val="0000CC"/>
                </a:solidFill>
              </a:rPr>
              <a:t>№34 </a:t>
            </a:r>
            <a:r>
              <a:rPr lang="ru-RU" sz="1700" b="1" i="1" u="sng" dirty="0">
                <a:solidFill>
                  <a:srgbClr val="0000CC"/>
                </a:solidFill>
              </a:rPr>
              <a:t>(99%)</a:t>
            </a:r>
            <a:r>
              <a:rPr lang="ru-RU" sz="1700" i="1" u="sng" dirty="0">
                <a:solidFill>
                  <a:srgbClr val="0000CC"/>
                </a:solidFill>
              </a:rPr>
              <a:t>,</a:t>
            </a:r>
            <a:r>
              <a:rPr lang="ru-RU" sz="1700" i="1" dirty="0">
                <a:solidFill>
                  <a:srgbClr val="0000CC"/>
                </a:solidFill>
              </a:rPr>
              <a:t> </a:t>
            </a:r>
            <a:r>
              <a:rPr lang="ru-RU" sz="1700" dirty="0">
                <a:solidFill>
                  <a:srgbClr val="0000CC"/>
                </a:solidFill>
              </a:rPr>
              <a:t>№46</a:t>
            </a:r>
            <a:r>
              <a:rPr lang="ru-RU" sz="1700" i="1" dirty="0">
                <a:solidFill>
                  <a:srgbClr val="0000CC"/>
                </a:solidFill>
              </a:rPr>
              <a:t> (100%), </a:t>
            </a:r>
            <a:r>
              <a:rPr lang="ru-RU" sz="1700" b="1" u="sng" dirty="0">
                <a:solidFill>
                  <a:srgbClr val="0000CC"/>
                </a:solidFill>
              </a:rPr>
              <a:t>№47</a:t>
            </a:r>
            <a:r>
              <a:rPr lang="ru-RU" sz="1700" b="1" i="1" u="sng" dirty="0">
                <a:solidFill>
                  <a:srgbClr val="0000CC"/>
                </a:solidFill>
              </a:rPr>
              <a:t> (96%),</a:t>
            </a:r>
            <a:r>
              <a:rPr lang="ru-RU" sz="1700" i="1" dirty="0">
                <a:solidFill>
                  <a:srgbClr val="0000CC"/>
                </a:solidFill>
              </a:rPr>
              <a:t> гимназия №64 (100%), </a:t>
            </a:r>
            <a:r>
              <a:rPr lang="ru-RU" sz="1700" dirty="0">
                <a:solidFill>
                  <a:srgbClr val="0000CC"/>
                </a:solidFill>
              </a:rPr>
              <a:t>№70</a:t>
            </a:r>
            <a:r>
              <a:rPr lang="ru-RU" sz="1700" i="1" dirty="0">
                <a:solidFill>
                  <a:srgbClr val="0000CC"/>
                </a:solidFill>
              </a:rPr>
              <a:t> (100%), </a:t>
            </a:r>
            <a:r>
              <a:rPr lang="ru-RU" sz="1700" b="1" u="sng" dirty="0">
                <a:solidFill>
                  <a:srgbClr val="0000CC"/>
                </a:solidFill>
              </a:rPr>
              <a:t>СШ ОО 33 № 1 </a:t>
            </a:r>
            <a:r>
              <a:rPr lang="ru-RU" sz="1700" b="1" i="1" u="sng" dirty="0">
                <a:solidFill>
                  <a:srgbClr val="0000CC"/>
                </a:solidFill>
              </a:rPr>
              <a:t>(100%)</a:t>
            </a:r>
            <a:r>
              <a:rPr lang="ru-RU" sz="1700" b="1" i="1" dirty="0">
                <a:solidFill>
                  <a:srgbClr val="0000CC"/>
                </a:solidFill>
              </a:rPr>
              <a:t>,</a:t>
            </a:r>
            <a:r>
              <a:rPr lang="ru-RU" sz="1700" b="1" dirty="0">
                <a:solidFill>
                  <a:srgbClr val="0000CC"/>
                </a:solidFill>
              </a:rPr>
              <a:t>  </a:t>
            </a:r>
            <a:r>
              <a:rPr lang="ru-RU" sz="1700" b="1" u="sng" dirty="0">
                <a:solidFill>
                  <a:srgbClr val="0000CC"/>
                </a:solidFill>
              </a:rPr>
              <a:t>СШ ОО 33 № 2 </a:t>
            </a:r>
            <a:r>
              <a:rPr lang="ru-RU" sz="1700" b="1" i="1" u="sng" dirty="0">
                <a:solidFill>
                  <a:srgbClr val="0000CC"/>
                </a:solidFill>
              </a:rPr>
              <a:t>(100%)</a:t>
            </a:r>
          </a:p>
          <a:p>
            <a:pPr algn="just">
              <a:lnSpc>
                <a:spcPts val="2400"/>
              </a:lnSpc>
            </a:pPr>
            <a:r>
              <a:rPr lang="ru-RU" sz="1700" b="1" u="sng" dirty="0">
                <a:solidFill>
                  <a:srgbClr val="0000CC"/>
                </a:solidFill>
              </a:rPr>
              <a:t>детские сады</a:t>
            </a:r>
            <a:r>
              <a:rPr lang="ru-RU" sz="1700" b="1" dirty="0">
                <a:solidFill>
                  <a:srgbClr val="0000CC"/>
                </a:solidFill>
              </a:rPr>
              <a:t>: </a:t>
            </a:r>
            <a:r>
              <a:rPr lang="ru-RU" sz="1700" dirty="0">
                <a:solidFill>
                  <a:srgbClr val="0000CC"/>
                </a:solidFill>
              </a:rPr>
              <a:t>№2 </a:t>
            </a:r>
            <a:r>
              <a:rPr lang="ru-RU" sz="1700" i="1" dirty="0">
                <a:solidFill>
                  <a:srgbClr val="0000CC"/>
                </a:solidFill>
              </a:rPr>
              <a:t>(92%)</a:t>
            </a:r>
            <a:r>
              <a:rPr lang="ru-RU" sz="1700" b="1" dirty="0">
                <a:solidFill>
                  <a:srgbClr val="0000CC"/>
                </a:solidFill>
              </a:rPr>
              <a:t>,</a:t>
            </a:r>
            <a:r>
              <a:rPr lang="ru-RU" sz="1700" dirty="0">
                <a:solidFill>
                  <a:srgbClr val="0000CC"/>
                </a:solidFill>
              </a:rPr>
              <a:t> №3</a:t>
            </a:r>
            <a:r>
              <a:rPr lang="ru-RU" sz="1700" i="1" dirty="0">
                <a:solidFill>
                  <a:srgbClr val="0000CC"/>
                </a:solidFill>
              </a:rPr>
              <a:t> (100%), </a:t>
            </a:r>
            <a:r>
              <a:rPr lang="ru-RU" sz="1700" dirty="0">
                <a:solidFill>
                  <a:srgbClr val="0000CC"/>
                </a:solidFill>
              </a:rPr>
              <a:t>№4 </a:t>
            </a:r>
            <a:r>
              <a:rPr lang="ru-RU" sz="1700" i="1" dirty="0">
                <a:solidFill>
                  <a:srgbClr val="0000CC"/>
                </a:solidFill>
              </a:rPr>
              <a:t>(100%),</a:t>
            </a:r>
            <a:r>
              <a:rPr lang="ru-RU" sz="1700" dirty="0">
                <a:solidFill>
                  <a:srgbClr val="0000CC"/>
                </a:solidFill>
              </a:rPr>
              <a:t> №5</a:t>
            </a:r>
            <a:r>
              <a:rPr lang="ru-RU" sz="1700" i="1" dirty="0">
                <a:solidFill>
                  <a:srgbClr val="0000CC"/>
                </a:solidFill>
              </a:rPr>
              <a:t> (93%), </a:t>
            </a:r>
            <a:r>
              <a:rPr lang="ru-RU" sz="1700" dirty="0">
                <a:solidFill>
                  <a:srgbClr val="0000CC"/>
                </a:solidFill>
              </a:rPr>
              <a:t> №14</a:t>
            </a:r>
            <a:r>
              <a:rPr lang="ru-RU" sz="1700" i="1" dirty="0">
                <a:solidFill>
                  <a:srgbClr val="0000CC"/>
                </a:solidFill>
              </a:rPr>
              <a:t> (100%), </a:t>
            </a:r>
            <a:r>
              <a:rPr lang="ru-RU" sz="1700" dirty="0">
                <a:solidFill>
                  <a:srgbClr val="0000CC"/>
                </a:solidFill>
              </a:rPr>
              <a:t>№15 </a:t>
            </a:r>
            <a:r>
              <a:rPr lang="ru-RU" sz="1700" i="1" dirty="0">
                <a:solidFill>
                  <a:srgbClr val="0000CC"/>
                </a:solidFill>
              </a:rPr>
              <a:t>(97%)</a:t>
            </a:r>
            <a:r>
              <a:rPr lang="ru-RU" sz="1700" dirty="0">
                <a:solidFill>
                  <a:srgbClr val="0000CC"/>
                </a:solidFill>
              </a:rPr>
              <a:t>,  №19 </a:t>
            </a:r>
            <a:r>
              <a:rPr lang="ru-RU" sz="1700" i="1" dirty="0">
                <a:solidFill>
                  <a:srgbClr val="0000CC"/>
                </a:solidFill>
              </a:rPr>
              <a:t>(100%), </a:t>
            </a:r>
            <a:r>
              <a:rPr lang="ru-RU" sz="1700" dirty="0">
                <a:solidFill>
                  <a:srgbClr val="0000CC"/>
                </a:solidFill>
              </a:rPr>
              <a:t>№20</a:t>
            </a:r>
            <a:r>
              <a:rPr lang="ru-RU" sz="1700" i="1" dirty="0">
                <a:solidFill>
                  <a:srgbClr val="0000CC"/>
                </a:solidFill>
              </a:rPr>
              <a:t> (100%), </a:t>
            </a:r>
            <a:r>
              <a:rPr lang="ru-RU" sz="1700" dirty="0">
                <a:solidFill>
                  <a:srgbClr val="0000CC"/>
                </a:solidFill>
              </a:rPr>
              <a:t>№22</a:t>
            </a:r>
            <a:r>
              <a:rPr lang="ru-RU" sz="1700" i="1" dirty="0">
                <a:solidFill>
                  <a:srgbClr val="0000CC"/>
                </a:solidFill>
              </a:rPr>
              <a:t> (100%), </a:t>
            </a:r>
            <a:r>
              <a:rPr lang="ru-RU" sz="1700" dirty="0">
                <a:solidFill>
                  <a:srgbClr val="0000CC"/>
                </a:solidFill>
              </a:rPr>
              <a:t>№29</a:t>
            </a:r>
            <a:r>
              <a:rPr lang="ru-RU" sz="1700" i="1" dirty="0">
                <a:solidFill>
                  <a:srgbClr val="0000CC"/>
                </a:solidFill>
              </a:rPr>
              <a:t> (100%),  </a:t>
            </a:r>
            <a:r>
              <a:rPr lang="ru-RU" sz="1700" dirty="0">
                <a:solidFill>
                  <a:srgbClr val="0000CC"/>
                </a:solidFill>
              </a:rPr>
              <a:t>№32 </a:t>
            </a:r>
            <a:r>
              <a:rPr lang="ru-RU" sz="1700" i="1" dirty="0">
                <a:solidFill>
                  <a:srgbClr val="0000CC"/>
                </a:solidFill>
              </a:rPr>
              <a:t>(99%)</a:t>
            </a:r>
            <a:r>
              <a:rPr lang="ru-RU" sz="1700" b="1" i="1" dirty="0">
                <a:solidFill>
                  <a:srgbClr val="0000CC"/>
                </a:solidFill>
              </a:rPr>
              <a:t>,</a:t>
            </a:r>
            <a:r>
              <a:rPr lang="ru-RU" sz="1700" dirty="0">
                <a:solidFill>
                  <a:srgbClr val="0000CC"/>
                </a:solidFill>
              </a:rPr>
              <a:t>  </a:t>
            </a:r>
            <a:r>
              <a:rPr lang="ru-RU" sz="1700" b="1" u="sng" dirty="0">
                <a:solidFill>
                  <a:srgbClr val="0000CC"/>
                </a:solidFill>
              </a:rPr>
              <a:t>№35 </a:t>
            </a:r>
            <a:r>
              <a:rPr lang="ru-RU" sz="1700" b="1" i="1" u="sng" dirty="0">
                <a:solidFill>
                  <a:srgbClr val="0000CC"/>
                </a:solidFill>
              </a:rPr>
              <a:t>(100%),</a:t>
            </a:r>
            <a:r>
              <a:rPr lang="ru-RU" sz="1700" dirty="0">
                <a:solidFill>
                  <a:srgbClr val="0000CC"/>
                </a:solidFill>
              </a:rPr>
              <a:t> №38</a:t>
            </a:r>
            <a:r>
              <a:rPr lang="ru-RU" sz="1700" i="1" dirty="0">
                <a:solidFill>
                  <a:srgbClr val="0000CC"/>
                </a:solidFill>
              </a:rPr>
              <a:t> (100 %), </a:t>
            </a:r>
            <a:r>
              <a:rPr lang="ru-RU" sz="1700" dirty="0">
                <a:solidFill>
                  <a:srgbClr val="0000CC"/>
                </a:solidFill>
              </a:rPr>
              <a:t>№42</a:t>
            </a:r>
            <a:r>
              <a:rPr lang="ru-RU" sz="1700" i="1" dirty="0">
                <a:solidFill>
                  <a:srgbClr val="0000CC"/>
                </a:solidFill>
              </a:rPr>
              <a:t> (100%), </a:t>
            </a:r>
            <a:r>
              <a:rPr lang="ru-RU" sz="1700" dirty="0">
                <a:solidFill>
                  <a:srgbClr val="0000CC"/>
                </a:solidFill>
              </a:rPr>
              <a:t>№50</a:t>
            </a:r>
            <a:r>
              <a:rPr lang="ru-RU" sz="1700" i="1" dirty="0">
                <a:solidFill>
                  <a:srgbClr val="0000CC"/>
                </a:solidFill>
              </a:rPr>
              <a:t> (100%),</a:t>
            </a:r>
            <a:r>
              <a:rPr lang="ru-RU" sz="1700" dirty="0">
                <a:solidFill>
                  <a:srgbClr val="0000CC"/>
                </a:solidFill>
              </a:rPr>
              <a:t> №66</a:t>
            </a:r>
            <a:r>
              <a:rPr lang="ru-RU" sz="1700" i="1" dirty="0">
                <a:solidFill>
                  <a:srgbClr val="0000CC"/>
                </a:solidFill>
              </a:rPr>
              <a:t> (100%), </a:t>
            </a:r>
            <a:r>
              <a:rPr lang="ru-RU" sz="1700" dirty="0">
                <a:solidFill>
                  <a:srgbClr val="0000CC"/>
                </a:solidFill>
              </a:rPr>
              <a:t>№85</a:t>
            </a:r>
            <a:r>
              <a:rPr lang="ru-RU" sz="1700" i="1" dirty="0">
                <a:solidFill>
                  <a:srgbClr val="0000CC"/>
                </a:solidFill>
              </a:rPr>
              <a:t> (100%),</a:t>
            </a:r>
            <a:r>
              <a:rPr lang="ru-RU" sz="1700" dirty="0">
                <a:solidFill>
                  <a:srgbClr val="0000CC"/>
                </a:solidFill>
              </a:rPr>
              <a:t> №98</a:t>
            </a:r>
            <a:r>
              <a:rPr lang="ru-RU" sz="1700" i="1" dirty="0">
                <a:solidFill>
                  <a:srgbClr val="0000CC"/>
                </a:solidFill>
              </a:rPr>
              <a:t> (95%), </a:t>
            </a:r>
            <a:r>
              <a:rPr lang="ru-RU" sz="1700" dirty="0">
                <a:solidFill>
                  <a:srgbClr val="0000CC"/>
                </a:solidFill>
              </a:rPr>
              <a:t>№99 </a:t>
            </a:r>
            <a:r>
              <a:rPr lang="ru-RU" sz="1700" i="1" dirty="0">
                <a:solidFill>
                  <a:srgbClr val="0000CC"/>
                </a:solidFill>
              </a:rPr>
              <a:t>(100%)</a:t>
            </a:r>
            <a:r>
              <a:rPr lang="ru-RU" sz="1700" dirty="0">
                <a:solidFill>
                  <a:srgbClr val="0000CC"/>
                </a:solidFill>
              </a:rPr>
              <a:t>,</a:t>
            </a:r>
            <a:r>
              <a:rPr lang="ru-RU" sz="1700" i="1" dirty="0">
                <a:solidFill>
                  <a:srgbClr val="0000CC"/>
                </a:solidFill>
              </a:rPr>
              <a:t>  </a:t>
            </a:r>
            <a:r>
              <a:rPr lang="ru-RU" sz="1700" dirty="0">
                <a:solidFill>
                  <a:srgbClr val="0000CC"/>
                </a:solidFill>
              </a:rPr>
              <a:t>№101</a:t>
            </a:r>
            <a:r>
              <a:rPr lang="ru-RU" sz="1700" i="1" dirty="0">
                <a:solidFill>
                  <a:srgbClr val="0000CC"/>
                </a:solidFill>
              </a:rPr>
              <a:t> (100%)</a:t>
            </a:r>
            <a:r>
              <a:rPr lang="ru-RU" sz="1700" b="1" i="1" dirty="0">
                <a:solidFill>
                  <a:srgbClr val="0000CC"/>
                </a:solidFill>
              </a:rPr>
              <a:t>, </a:t>
            </a:r>
            <a:r>
              <a:rPr lang="ru-RU" sz="1700" i="1" dirty="0">
                <a:solidFill>
                  <a:srgbClr val="0000CC"/>
                </a:solidFill>
              </a:rPr>
              <a:t> </a:t>
            </a:r>
            <a:r>
              <a:rPr lang="ru-RU" sz="1700" dirty="0">
                <a:solidFill>
                  <a:srgbClr val="0000CC"/>
                </a:solidFill>
              </a:rPr>
              <a:t>№103</a:t>
            </a:r>
            <a:r>
              <a:rPr lang="ru-RU" sz="1700" i="1" dirty="0">
                <a:solidFill>
                  <a:srgbClr val="0000CC"/>
                </a:solidFill>
              </a:rPr>
              <a:t> (100%),</a:t>
            </a:r>
            <a:r>
              <a:rPr lang="ru-RU" sz="1700" dirty="0">
                <a:solidFill>
                  <a:srgbClr val="0000CC"/>
                </a:solidFill>
              </a:rPr>
              <a:t> </a:t>
            </a:r>
            <a:r>
              <a:rPr lang="ru-RU" sz="1700" b="1" u="sng" dirty="0">
                <a:solidFill>
                  <a:srgbClr val="0000CC"/>
                </a:solidFill>
              </a:rPr>
              <a:t>№110</a:t>
            </a:r>
            <a:r>
              <a:rPr lang="ru-RU" sz="1700" b="1" i="1" u="sng" dirty="0">
                <a:solidFill>
                  <a:srgbClr val="0000CC"/>
                </a:solidFill>
              </a:rPr>
              <a:t> (97%),</a:t>
            </a:r>
            <a:r>
              <a:rPr lang="ru-RU" sz="1700" i="1" dirty="0">
                <a:solidFill>
                  <a:srgbClr val="0000CC"/>
                </a:solidFill>
              </a:rPr>
              <a:t> №</a:t>
            </a:r>
            <a:r>
              <a:rPr lang="ru-RU" sz="1700" dirty="0">
                <a:solidFill>
                  <a:srgbClr val="0000CC"/>
                </a:solidFill>
              </a:rPr>
              <a:t>116</a:t>
            </a:r>
            <a:r>
              <a:rPr lang="ru-RU" sz="1700" i="1" dirty="0">
                <a:solidFill>
                  <a:srgbClr val="0000CC"/>
                </a:solidFill>
              </a:rPr>
              <a:t> (100%)</a:t>
            </a:r>
            <a:r>
              <a:rPr lang="ru-RU" sz="1700" b="1" i="1" dirty="0">
                <a:solidFill>
                  <a:srgbClr val="0000CC"/>
                </a:solidFill>
              </a:rPr>
              <a:t>,</a:t>
            </a:r>
            <a:r>
              <a:rPr lang="ru-RU" sz="1700" i="1" dirty="0">
                <a:solidFill>
                  <a:srgbClr val="0000CC"/>
                </a:solidFill>
              </a:rPr>
              <a:t> </a:t>
            </a:r>
            <a:r>
              <a:rPr lang="ru-RU" sz="1700" dirty="0">
                <a:solidFill>
                  <a:srgbClr val="0000CC"/>
                </a:solidFill>
              </a:rPr>
              <a:t>№119</a:t>
            </a:r>
            <a:r>
              <a:rPr lang="ru-RU" sz="1700" i="1" dirty="0">
                <a:solidFill>
                  <a:srgbClr val="0000CC"/>
                </a:solidFill>
              </a:rPr>
              <a:t>  (100%), </a:t>
            </a:r>
            <a:r>
              <a:rPr lang="ru-RU" sz="1700" dirty="0">
                <a:solidFill>
                  <a:srgbClr val="0000CC"/>
                </a:solidFill>
              </a:rPr>
              <a:t>№124 </a:t>
            </a:r>
            <a:r>
              <a:rPr lang="ru-RU" sz="1700" i="1" dirty="0">
                <a:solidFill>
                  <a:srgbClr val="0000CC"/>
                </a:solidFill>
              </a:rPr>
              <a:t>(92%), </a:t>
            </a:r>
            <a:r>
              <a:rPr lang="ru-RU" sz="1700" dirty="0">
                <a:solidFill>
                  <a:srgbClr val="0000CC"/>
                </a:solidFill>
              </a:rPr>
              <a:t>№126</a:t>
            </a:r>
            <a:r>
              <a:rPr lang="ru-RU" sz="1700" i="1" dirty="0">
                <a:solidFill>
                  <a:srgbClr val="0000CC"/>
                </a:solidFill>
              </a:rPr>
              <a:t> (100%), </a:t>
            </a:r>
            <a:r>
              <a:rPr lang="ru-RU" sz="1700" dirty="0">
                <a:solidFill>
                  <a:srgbClr val="0000CC"/>
                </a:solidFill>
              </a:rPr>
              <a:t>№133</a:t>
            </a:r>
            <a:r>
              <a:rPr lang="ru-RU" sz="1700" i="1" dirty="0">
                <a:solidFill>
                  <a:srgbClr val="0000CC"/>
                </a:solidFill>
              </a:rPr>
              <a:t> (100%), </a:t>
            </a:r>
            <a:r>
              <a:rPr lang="ru-RU" sz="1700" b="1" u="sng" dirty="0">
                <a:solidFill>
                  <a:srgbClr val="0000CC"/>
                </a:solidFill>
              </a:rPr>
              <a:t>№134</a:t>
            </a:r>
            <a:r>
              <a:rPr lang="ru-RU" sz="1700" b="1" i="1" u="sng" dirty="0">
                <a:solidFill>
                  <a:srgbClr val="0000CC"/>
                </a:solidFill>
              </a:rPr>
              <a:t> (100%)</a:t>
            </a:r>
            <a:r>
              <a:rPr lang="ru-RU" sz="1700" i="1" dirty="0">
                <a:solidFill>
                  <a:srgbClr val="0000CC"/>
                </a:solidFill>
              </a:rPr>
              <a:t>, </a:t>
            </a:r>
            <a:r>
              <a:rPr lang="ru-RU" sz="1700" dirty="0">
                <a:solidFill>
                  <a:srgbClr val="0000CC"/>
                </a:solidFill>
              </a:rPr>
              <a:t>№135</a:t>
            </a:r>
            <a:r>
              <a:rPr lang="ru-RU" sz="1700" i="1" dirty="0">
                <a:solidFill>
                  <a:srgbClr val="0000CC"/>
                </a:solidFill>
              </a:rPr>
              <a:t> (97%), </a:t>
            </a:r>
            <a:r>
              <a:rPr lang="ru-RU" sz="1700" dirty="0">
                <a:solidFill>
                  <a:srgbClr val="0000CC"/>
                </a:solidFill>
              </a:rPr>
              <a:t>№138</a:t>
            </a:r>
            <a:r>
              <a:rPr lang="ru-RU" sz="1700" i="1" dirty="0">
                <a:solidFill>
                  <a:srgbClr val="0000CC"/>
                </a:solidFill>
              </a:rPr>
              <a:t> (100%)</a:t>
            </a:r>
          </a:p>
          <a:p>
            <a:pPr algn="just"/>
            <a:r>
              <a:rPr lang="ru-RU" sz="1700" b="1" u="sng" dirty="0">
                <a:solidFill>
                  <a:srgbClr val="0000CC"/>
                </a:solidFill>
              </a:rPr>
              <a:t>УДО</a:t>
            </a:r>
            <a:r>
              <a:rPr lang="ru-RU" sz="1700" b="1" dirty="0">
                <a:solidFill>
                  <a:srgbClr val="0000CC"/>
                </a:solidFill>
              </a:rPr>
              <a:t>:</a:t>
            </a:r>
            <a:r>
              <a:rPr lang="ru-RU" sz="1700" dirty="0">
                <a:solidFill>
                  <a:srgbClr val="0000CC"/>
                </a:solidFill>
              </a:rPr>
              <a:t> экологический центр «</a:t>
            </a:r>
            <a:r>
              <a:rPr lang="ru-RU" sz="1700" dirty="0" err="1">
                <a:solidFill>
                  <a:srgbClr val="0000CC"/>
                </a:solidFill>
              </a:rPr>
              <a:t>ЭкоСфера</a:t>
            </a:r>
            <a:r>
              <a:rPr lang="ru-RU" sz="1700" dirty="0">
                <a:solidFill>
                  <a:srgbClr val="0000CC"/>
                </a:solidFill>
              </a:rPr>
              <a:t>»</a:t>
            </a:r>
            <a:r>
              <a:rPr lang="ru-RU" sz="1700" i="1" dirty="0">
                <a:solidFill>
                  <a:srgbClr val="0000CC"/>
                </a:solidFill>
              </a:rPr>
              <a:t> (98%), </a:t>
            </a:r>
            <a:r>
              <a:rPr lang="ru-RU" sz="1700" dirty="0">
                <a:solidFill>
                  <a:srgbClr val="0000CC"/>
                </a:solidFill>
              </a:rPr>
              <a:t>ДТ «Октябрьский»</a:t>
            </a:r>
            <a:r>
              <a:rPr lang="ru-RU" sz="1700" i="1" dirty="0">
                <a:solidFill>
                  <a:srgbClr val="0000CC"/>
                </a:solidFill>
              </a:rPr>
              <a:t> (94%).</a:t>
            </a:r>
            <a:endParaRPr lang="ru-RU" sz="1700" b="1" dirty="0">
              <a:solidFill>
                <a:srgbClr val="0000CC"/>
              </a:solidFill>
            </a:endParaRPr>
          </a:p>
          <a:p>
            <a:endParaRPr lang="ru-RU" sz="1800" b="1" dirty="0" smtClean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49774" y="557952"/>
            <a:ext cx="4252695" cy="6201418"/>
          </a:xfrm>
          <a:prstGeom prst="rect">
            <a:avLst/>
          </a:prstGeom>
          <a:solidFill>
            <a:schemeClr val="bg2">
              <a:lumMod val="20000"/>
              <a:lumOff val="80000"/>
              <a:alpha val="36000"/>
            </a:schemeClr>
          </a:solidFill>
          <a:ln w="12700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800" b="1" dirty="0" smtClean="0">
                <a:solidFill>
                  <a:srgbClr val="0000FF"/>
                </a:solidFill>
              </a:rPr>
              <a:t> 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областной охват 70,4 %</a:t>
            </a:r>
          </a:p>
          <a:p>
            <a:pPr algn="just" fontAlgn="t"/>
            <a:r>
              <a:rPr lang="ru-RU" sz="1800" b="1" u="sng" dirty="0">
                <a:solidFill>
                  <a:srgbClr val="0000CC"/>
                </a:solidFill>
              </a:rPr>
              <a:t>СШ №2</a:t>
            </a:r>
            <a:r>
              <a:rPr lang="ru-RU" sz="1800" b="1" i="1" u="sng" dirty="0">
                <a:solidFill>
                  <a:srgbClr val="0000CC"/>
                </a:solidFill>
              </a:rPr>
              <a:t> (86%)</a:t>
            </a:r>
            <a:r>
              <a:rPr lang="ru-RU" sz="1800" dirty="0">
                <a:solidFill>
                  <a:srgbClr val="0000CC"/>
                </a:solidFill>
              </a:rPr>
              <a:t>,  </a:t>
            </a:r>
            <a:r>
              <a:rPr lang="ru-RU" sz="1800" b="1" u="sng" dirty="0">
                <a:solidFill>
                  <a:srgbClr val="0000CC"/>
                </a:solidFill>
              </a:rPr>
              <a:t>СШ №4</a:t>
            </a:r>
            <a:r>
              <a:rPr lang="ru-RU" sz="1800" b="1" i="1" u="sng" dirty="0">
                <a:solidFill>
                  <a:srgbClr val="0000CC"/>
                </a:solidFill>
              </a:rPr>
              <a:t> (75%)</a:t>
            </a:r>
            <a:r>
              <a:rPr lang="ru-RU" sz="1800" dirty="0">
                <a:solidFill>
                  <a:srgbClr val="0000CC"/>
                </a:solidFill>
              </a:rPr>
              <a:t>,</a:t>
            </a:r>
            <a:r>
              <a:rPr lang="ru-RU" sz="1800" i="1" dirty="0">
                <a:solidFill>
                  <a:srgbClr val="0000CC"/>
                </a:solidFill>
              </a:rPr>
              <a:t> </a:t>
            </a:r>
            <a:r>
              <a:rPr lang="ru-RU" sz="1800" dirty="0">
                <a:solidFill>
                  <a:srgbClr val="0000CC"/>
                </a:solidFill>
              </a:rPr>
              <a:t>СОШ №9</a:t>
            </a:r>
            <a:r>
              <a:rPr lang="ru-RU" sz="1800" i="1" dirty="0">
                <a:solidFill>
                  <a:srgbClr val="0000CC"/>
                </a:solidFill>
              </a:rPr>
              <a:t> (73%),</a:t>
            </a:r>
            <a:r>
              <a:rPr lang="ru-RU" sz="1800" dirty="0">
                <a:solidFill>
                  <a:srgbClr val="0000CC"/>
                </a:solidFill>
              </a:rPr>
              <a:t> СОШ №11 </a:t>
            </a:r>
            <a:r>
              <a:rPr lang="ru-RU" sz="1800" i="1" dirty="0">
                <a:solidFill>
                  <a:srgbClr val="0000CC"/>
                </a:solidFill>
              </a:rPr>
              <a:t>(75%), </a:t>
            </a:r>
            <a:r>
              <a:rPr lang="ru-RU" sz="1800" dirty="0">
                <a:solidFill>
                  <a:srgbClr val="0000CC"/>
                </a:solidFill>
              </a:rPr>
              <a:t>гимназия №19</a:t>
            </a:r>
            <a:r>
              <a:rPr lang="ru-RU" sz="1800" i="1" dirty="0">
                <a:solidFill>
                  <a:srgbClr val="0000CC"/>
                </a:solidFill>
              </a:rPr>
              <a:t> (79 %), </a:t>
            </a:r>
            <a:r>
              <a:rPr lang="ru-RU" sz="1800" dirty="0">
                <a:solidFill>
                  <a:srgbClr val="0000CC"/>
                </a:solidFill>
              </a:rPr>
              <a:t>СОШ №20 </a:t>
            </a:r>
            <a:r>
              <a:rPr lang="ru-RU" sz="1800" i="1" dirty="0">
                <a:solidFill>
                  <a:srgbClr val="0000CC"/>
                </a:solidFill>
              </a:rPr>
              <a:t>(71%), </a:t>
            </a:r>
            <a:r>
              <a:rPr lang="ru-RU" sz="1800" dirty="0">
                <a:solidFill>
                  <a:srgbClr val="0000CC"/>
                </a:solidFill>
              </a:rPr>
              <a:t>СОШ №24</a:t>
            </a:r>
            <a:r>
              <a:rPr lang="ru-RU" sz="1800" i="1" dirty="0">
                <a:solidFill>
                  <a:srgbClr val="0000CC"/>
                </a:solidFill>
              </a:rPr>
              <a:t> (71 %),</a:t>
            </a:r>
            <a:r>
              <a:rPr lang="ru-RU" sz="1800" dirty="0">
                <a:solidFill>
                  <a:srgbClr val="0000CC"/>
                </a:solidFill>
              </a:rPr>
              <a:t>  МАОУ школа №27 </a:t>
            </a:r>
            <a:r>
              <a:rPr lang="ru-RU" sz="1800" i="1" dirty="0">
                <a:solidFill>
                  <a:srgbClr val="0000CC"/>
                </a:solidFill>
              </a:rPr>
              <a:t>(82%),</a:t>
            </a:r>
            <a:r>
              <a:rPr lang="ru-RU" sz="1800" dirty="0">
                <a:solidFill>
                  <a:srgbClr val="0000CC"/>
                </a:solidFill>
              </a:rPr>
              <a:t> СШ №30</a:t>
            </a:r>
            <a:r>
              <a:rPr lang="ru-RU" sz="1800" i="1" dirty="0">
                <a:solidFill>
                  <a:srgbClr val="0000CC"/>
                </a:solidFill>
              </a:rPr>
              <a:t> (76%), </a:t>
            </a:r>
            <a:r>
              <a:rPr lang="ru-RU" sz="1800" dirty="0">
                <a:solidFill>
                  <a:srgbClr val="0000CC"/>
                </a:solidFill>
              </a:rPr>
              <a:t> СШ №31</a:t>
            </a:r>
            <a:r>
              <a:rPr lang="ru-RU" sz="1800" i="1" dirty="0">
                <a:solidFill>
                  <a:srgbClr val="0000CC"/>
                </a:solidFill>
              </a:rPr>
              <a:t> (75%), </a:t>
            </a:r>
            <a:r>
              <a:rPr lang="ru-RU" sz="1800" dirty="0">
                <a:solidFill>
                  <a:srgbClr val="0000CC"/>
                </a:solidFill>
              </a:rPr>
              <a:t>МБОУ №32 </a:t>
            </a:r>
            <a:r>
              <a:rPr lang="ru-RU" sz="1800" i="1" dirty="0">
                <a:solidFill>
                  <a:srgbClr val="0000CC"/>
                </a:solidFill>
              </a:rPr>
              <a:t>(83%),  </a:t>
            </a:r>
            <a:r>
              <a:rPr lang="ru-RU" sz="1800" b="1" u="sng" dirty="0">
                <a:solidFill>
                  <a:srgbClr val="0000CC"/>
                </a:solidFill>
              </a:rPr>
              <a:t>СШ №36</a:t>
            </a:r>
            <a:r>
              <a:rPr lang="ru-RU" sz="1800" b="1" i="1" u="sng" dirty="0">
                <a:solidFill>
                  <a:srgbClr val="0000CC"/>
                </a:solidFill>
              </a:rPr>
              <a:t> (87%),</a:t>
            </a:r>
            <a:r>
              <a:rPr lang="ru-RU" sz="1800" dirty="0">
                <a:solidFill>
                  <a:srgbClr val="0000CC"/>
                </a:solidFill>
              </a:rPr>
              <a:t> СШ №38</a:t>
            </a:r>
            <a:r>
              <a:rPr lang="ru-RU" sz="1800" i="1" dirty="0">
                <a:solidFill>
                  <a:srgbClr val="0000CC"/>
                </a:solidFill>
              </a:rPr>
              <a:t> (81%),</a:t>
            </a:r>
            <a:r>
              <a:rPr lang="ru-RU" sz="1800" dirty="0">
                <a:solidFill>
                  <a:srgbClr val="0000CC"/>
                </a:solidFill>
              </a:rPr>
              <a:t>СШ №42</a:t>
            </a:r>
            <a:r>
              <a:rPr lang="ru-RU" sz="1800" i="1" dirty="0">
                <a:solidFill>
                  <a:srgbClr val="0000CC"/>
                </a:solidFill>
              </a:rPr>
              <a:t> (84%), </a:t>
            </a:r>
            <a:r>
              <a:rPr lang="ru-RU" sz="1800" dirty="0">
                <a:solidFill>
                  <a:srgbClr val="0000CC"/>
                </a:solidFill>
              </a:rPr>
              <a:t>лицей №44</a:t>
            </a:r>
            <a:r>
              <a:rPr lang="ru-RU" sz="1800" i="1" dirty="0">
                <a:solidFill>
                  <a:srgbClr val="0000CC"/>
                </a:solidFill>
              </a:rPr>
              <a:t> (76%),</a:t>
            </a:r>
            <a:r>
              <a:rPr lang="ru-RU" sz="1800" dirty="0">
                <a:solidFill>
                  <a:srgbClr val="0000CC"/>
                </a:solidFill>
              </a:rPr>
              <a:t>СОШ №48 </a:t>
            </a:r>
            <a:r>
              <a:rPr lang="ru-RU" sz="1800" i="1" dirty="0">
                <a:solidFill>
                  <a:srgbClr val="0000CC"/>
                </a:solidFill>
              </a:rPr>
              <a:t>(78%),</a:t>
            </a:r>
            <a:r>
              <a:rPr lang="ru-RU" sz="1800" dirty="0">
                <a:solidFill>
                  <a:srgbClr val="0000CC"/>
                </a:solidFill>
              </a:rPr>
              <a:t>СОШ</a:t>
            </a:r>
            <a:r>
              <a:rPr lang="ru-RU" sz="1800" i="1" dirty="0">
                <a:solidFill>
                  <a:srgbClr val="0000CC"/>
                </a:solidFill>
              </a:rPr>
              <a:t> </a:t>
            </a:r>
            <a:r>
              <a:rPr lang="ru-RU" sz="1800" dirty="0">
                <a:solidFill>
                  <a:srgbClr val="0000CC"/>
                </a:solidFill>
              </a:rPr>
              <a:t>№50</a:t>
            </a:r>
            <a:r>
              <a:rPr lang="ru-RU" sz="1800" i="1" dirty="0">
                <a:solidFill>
                  <a:srgbClr val="0000CC"/>
                </a:solidFill>
              </a:rPr>
              <a:t> (78%),</a:t>
            </a:r>
            <a:r>
              <a:rPr lang="ru-RU" sz="1800" dirty="0">
                <a:solidFill>
                  <a:srgbClr val="0000CC"/>
                </a:solidFill>
              </a:rPr>
              <a:t> СШ</a:t>
            </a:r>
            <a:r>
              <a:rPr lang="ru-RU" sz="1800" i="1" dirty="0">
                <a:solidFill>
                  <a:srgbClr val="0000CC"/>
                </a:solidFill>
              </a:rPr>
              <a:t> </a:t>
            </a:r>
            <a:r>
              <a:rPr lang="ru-RU" sz="1800" dirty="0">
                <a:solidFill>
                  <a:srgbClr val="0000CC"/>
                </a:solidFill>
              </a:rPr>
              <a:t>№51</a:t>
            </a:r>
            <a:r>
              <a:rPr lang="ru-RU" sz="1800" i="1" dirty="0">
                <a:solidFill>
                  <a:srgbClr val="0000CC"/>
                </a:solidFill>
              </a:rPr>
              <a:t> (71%),</a:t>
            </a:r>
            <a:r>
              <a:rPr lang="ru-RU" sz="1800" dirty="0">
                <a:solidFill>
                  <a:srgbClr val="0000CC"/>
                </a:solidFill>
              </a:rPr>
              <a:t>  СШ №54 </a:t>
            </a:r>
            <a:r>
              <a:rPr lang="ru-RU" sz="1800" i="1" dirty="0">
                <a:solidFill>
                  <a:srgbClr val="0000CC"/>
                </a:solidFill>
              </a:rPr>
              <a:t>(71%),</a:t>
            </a:r>
            <a:r>
              <a:rPr lang="ru-RU" sz="1800" dirty="0">
                <a:solidFill>
                  <a:srgbClr val="0000CC"/>
                </a:solidFill>
              </a:rPr>
              <a:t> </a:t>
            </a:r>
            <a:r>
              <a:rPr lang="ru-RU" sz="1800" b="1" u="sng" dirty="0">
                <a:solidFill>
                  <a:srgbClr val="0000CC"/>
                </a:solidFill>
              </a:rPr>
              <a:t>СШ №60 </a:t>
            </a:r>
            <a:r>
              <a:rPr lang="ru-RU" sz="1800" b="1" i="1" u="sng" dirty="0">
                <a:solidFill>
                  <a:srgbClr val="0000CC"/>
                </a:solidFill>
              </a:rPr>
              <a:t>(76%),</a:t>
            </a:r>
            <a:r>
              <a:rPr lang="ru-RU" sz="1800" dirty="0">
                <a:solidFill>
                  <a:srgbClr val="0000CC"/>
                </a:solidFill>
              </a:rPr>
              <a:t> СШ №63 </a:t>
            </a:r>
            <a:r>
              <a:rPr lang="ru-RU" sz="1800" i="1" dirty="0">
                <a:solidFill>
                  <a:srgbClr val="0000CC"/>
                </a:solidFill>
              </a:rPr>
              <a:t> (75%), </a:t>
            </a:r>
            <a:r>
              <a:rPr lang="ru-RU" sz="1800" dirty="0">
                <a:solidFill>
                  <a:srgbClr val="0000CC"/>
                </a:solidFill>
              </a:rPr>
              <a:t> лицей №66 </a:t>
            </a:r>
            <a:r>
              <a:rPr lang="ru-RU" sz="1800" i="1" dirty="0">
                <a:solidFill>
                  <a:srgbClr val="0000CC"/>
                </a:solidFill>
              </a:rPr>
              <a:t>(73%)</a:t>
            </a:r>
            <a:r>
              <a:rPr lang="ru-RU" sz="1800" b="1" i="1" dirty="0">
                <a:solidFill>
                  <a:srgbClr val="0000CC"/>
                </a:solidFill>
              </a:rPr>
              <a:t>, </a:t>
            </a:r>
            <a:r>
              <a:rPr lang="ru-RU" sz="1800" dirty="0">
                <a:solidFill>
                  <a:srgbClr val="0000CC"/>
                </a:solidFill>
              </a:rPr>
              <a:t>СОШ №72 </a:t>
            </a:r>
            <a:r>
              <a:rPr lang="ru-RU" sz="1800" i="1" dirty="0">
                <a:solidFill>
                  <a:srgbClr val="0000CC"/>
                </a:solidFill>
              </a:rPr>
              <a:t>(88%),</a:t>
            </a:r>
            <a:r>
              <a:rPr lang="ru-RU" sz="1800" dirty="0">
                <a:solidFill>
                  <a:srgbClr val="0000CC"/>
                </a:solidFill>
              </a:rPr>
              <a:t> ДОУ №6</a:t>
            </a:r>
            <a:r>
              <a:rPr lang="ru-RU" sz="1800" i="1" dirty="0">
                <a:solidFill>
                  <a:srgbClr val="0000CC"/>
                </a:solidFill>
              </a:rPr>
              <a:t> (86%),</a:t>
            </a:r>
            <a:r>
              <a:rPr lang="ru-RU" sz="1800" dirty="0">
                <a:solidFill>
                  <a:srgbClr val="0000CC"/>
                </a:solidFill>
              </a:rPr>
              <a:t> ДОУ №9</a:t>
            </a:r>
            <a:r>
              <a:rPr lang="ru-RU" sz="1800" i="1" dirty="0">
                <a:solidFill>
                  <a:srgbClr val="0000CC"/>
                </a:solidFill>
              </a:rPr>
              <a:t> (87%),</a:t>
            </a:r>
            <a:r>
              <a:rPr lang="ru-RU" sz="1800" dirty="0">
                <a:solidFill>
                  <a:srgbClr val="0000CC"/>
                </a:solidFill>
              </a:rPr>
              <a:t> ДОУ №21</a:t>
            </a:r>
            <a:r>
              <a:rPr lang="ru-RU" sz="1800" i="1" dirty="0">
                <a:solidFill>
                  <a:srgbClr val="0000CC"/>
                </a:solidFill>
              </a:rPr>
              <a:t> (79%), </a:t>
            </a:r>
            <a:r>
              <a:rPr lang="ru-RU" sz="1800" dirty="0">
                <a:solidFill>
                  <a:srgbClr val="0000CC"/>
                </a:solidFill>
              </a:rPr>
              <a:t>ДОУ</a:t>
            </a:r>
            <a:r>
              <a:rPr lang="ru-RU" sz="1800" i="1" dirty="0">
                <a:solidFill>
                  <a:srgbClr val="0000CC"/>
                </a:solidFill>
              </a:rPr>
              <a:t> </a:t>
            </a:r>
            <a:r>
              <a:rPr lang="ru-RU" sz="1800" dirty="0">
                <a:solidFill>
                  <a:srgbClr val="0000CC"/>
                </a:solidFill>
              </a:rPr>
              <a:t>№37</a:t>
            </a:r>
            <a:r>
              <a:rPr lang="ru-RU" sz="1800" i="1" dirty="0">
                <a:solidFill>
                  <a:srgbClr val="0000CC"/>
                </a:solidFill>
              </a:rPr>
              <a:t> (83%), </a:t>
            </a:r>
            <a:r>
              <a:rPr lang="ru-RU" sz="1800" dirty="0">
                <a:solidFill>
                  <a:srgbClr val="0000CC"/>
                </a:solidFill>
              </a:rPr>
              <a:t>ДОУ №40</a:t>
            </a:r>
            <a:r>
              <a:rPr lang="ru-RU" sz="1800" i="1" dirty="0">
                <a:solidFill>
                  <a:srgbClr val="0000CC"/>
                </a:solidFill>
              </a:rPr>
              <a:t> (82%), </a:t>
            </a:r>
            <a:r>
              <a:rPr lang="ru-RU" sz="1800" dirty="0">
                <a:solidFill>
                  <a:srgbClr val="0000CC"/>
                </a:solidFill>
              </a:rPr>
              <a:t>ДОУ №64</a:t>
            </a:r>
            <a:r>
              <a:rPr lang="ru-RU" sz="1800" i="1" dirty="0">
                <a:solidFill>
                  <a:srgbClr val="0000CC"/>
                </a:solidFill>
              </a:rPr>
              <a:t> (85%),</a:t>
            </a:r>
            <a:r>
              <a:rPr lang="ru-RU" sz="1800" dirty="0">
                <a:solidFill>
                  <a:srgbClr val="0000CC"/>
                </a:solidFill>
              </a:rPr>
              <a:t> </a:t>
            </a:r>
            <a:r>
              <a:rPr lang="ru-RU" sz="1800" i="1" dirty="0">
                <a:solidFill>
                  <a:srgbClr val="0000CC"/>
                </a:solidFill>
              </a:rPr>
              <a:t> </a:t>
            </a:r>
            <a:r>
              <a:rPr lang="ru-RU" sz="1800" dirty="0">
                <a:solidFill>
                  <a:srgbClr val="0000CC"/>
                </a:solidFill>
              </a:rPr>
              <a:t>ДОУ №77</a:t>
            </a:r>
            <a:r>
              <a:rPr lang="ru-RU" sz="1800" i="1" dirty="0">
                <a:solidFill>
                  <a:srgbClr val="0000CC"/>
                </a:solidFill>
              </a:rPr>
              <a:t> (80%),</a:t>
            </a:r>
            <a:r>
              <a:rPr lang="ru-RU" sz="1800" dirty="0">
                <a:solidFill>
                  <a:srgbClr val="0000CC"/>
                </a:solidFill>
              </a:rPr>
              <a:t> ДОУ №79</a:t>
            </a:r>
            <a:r>
              <a:rPr lang="ru-RU" sz="1800" i="1" dirty="0">
                <a:solidFill>
                  <a:srgbClr val="0000CC"/>
                </a:solidFill>
              </a:rPr>
              <a:t> (71%),</a:t>
            </a:r>
            <a:r>
              <a:rPr lang="ru-RU" sz="1800" dirty="0">
                <a:solidFill>
                  <a:srgbClr val="0000CC"/>
                </a:solidFill>
              </a:rPr>
              <a:t> ДОУ №91</a:t>
            </a:r>
            <a:r>
              <a:rPr lang="ru-RU" sz="1800" i="1" dirty="0">
                <a:solidFill>
                  <a:srgbClr val="0000CC"/>
                </a:solidFill>
              </a:rPr>
              <a:t> (74%),</a:t>
            </a:r>
            <a:r>
              <a:rPr lang="ru-RU" sz="1800" dirty="0">
                <a:solidFill>
                  <a:srgbClr val="0000CC"/>
                </a:solidFill>
              </a:rPr>
              <a:t> ДОУ №96</a:t>
            </a:r>
            <a:r>
              <a:rPr lang="ru-RU" sz="1800" i="1" dirty="0">
                <a:solidFill>
                  <a:srgbClr val="0000CC"/>
                </a:solidFill>
              </a:rPr>
              <a:t> (88%),</a:t>
            </a:r>
            <a:r>
              <a:rPr lang="ru-RU" sz="1800" dirty="0">
                <a:solidFill>
                  <a:srgbClr val="0000CC"/>
                </a:solidFill>
              </a:rPr>
              <a:t> </a:t>
            </a:r>
            <a:r>
              <a:rPr lang="ru-RU" sz="1800" b="1" u="sng" dirty="0">
                <a:solidFill>
                  <a:srgbClr val="0000CC"/>
                </a:solidFill>
              </a:rPr>
              <a:t>ДОУ №105</a:t>
            </a:r>
            <a:r>
              <a:rPr lang="ru-RU" sz="1800" b="1" i="1" u="sng" dirty="0">
                <a:solidFill>
                  <a:srgbClr val="0000CC"/>
                </a:solidFill>
              </a:rPr>
              <a:t> (73%),</a:t>
            </a:r>
            <a:r>
              <a:rPr lang="ru-RU" sz="1800" i="1" dirty="0">
                <a:solidFill>
                  <a:srgbClr val="0000CC"/>
                </a:solidFill>
              </a:rPr>
              <a:t>  </a:t>
            </a:r>
            <a:r>
              <a:rPr lang="ru-RU" sz="1800" dirty="0">
                <a:solidFill>
                  <a:srgbClr val="0000CC"/>
                </a:solidFill>
              </a:rPr>
              <a:t>ДОУ №107</a:t>
            </a:r>
            <a:r>
              <a:rPr lang="ru-RU" sz="1800" i="1" dirty="0">
                <a:solidFill>
                  <a:srgbClr val="0000CC"/>
                </a:solidFill>
              </a:rPr>
              <a:t> (76%), </a:t>
            </a:r>
            <a:r>
              <a:rPr lang="ru-RU" sz="1800" dirty="0">
                <a:solidFill>
                  <a:srgbClr val="0000CC"/>
                </a:solidFill>
              </a:rPr>
              <a:t>ДОУ №112</a:t>
            </a:r>
            <a:r>
              <a:rPr lang="ru-RU" sz="1800" i="1" dirty="0">
                <a:solidFill>
                  <a:srgbClr val="0000CC"/>
                </a:solidFill>
              </a:rPr>
              <a:t> (84%), </a:t>
            </a:r>
            <a:r>
              <a:rPr lang="ru-RU" sz="1800" dirty="0">
                <a:solidFill>
                  <a:srgbClr val="0000CC"/>
                </a:solidFill>
              </a:rPr>
              <a:t>ДОУ №113</a:t>
            </a:r>
            <a:r>
              <a:rPr lang="ru-RU" sz="1800" i="1" dirty="0">
                <a:solidFill>
                  <a:srgbClr val="0000CC"/>
                </a:solidFill>
              </a:rPr>
              <a:t> (74%), </a:t>
            </a:r>
            <a:r>
              <a:rPr lang="ru-RU" sz="1800" b="1" u="sng" dirty="0">
                <a:solidFill>
                  <a:srgbClr val="0000CC"/>
                </a:solidFill>
              </a:rPr>
              <a:t>ДОУ №114</a:t>
            </a:r>
            <a:r>
              <a:rPr lang="ru-RU" sz="1800" b="1" i="1" u="sng" dirty="0">
                <a:solidFill>
                  <a:srgbClr val="0000CC"/>
                </a:solidFill>
              </a:rPr>
              <a:t> (81%),</a:t>
            </a:r>
            <a:r>
              <a:rPr lang="ru-RU" sz="1800" i="1" dirty="0">
                <a:solidFill>
                  <a:srgbClr val="0000CC"/>
                </a:solidFill>
              </a:rPr>
              <a:t> </a:t>
            </a:r>
            <a:r>
              <a:rPr lang="ru-RU" sz="1800" dirty="0">
                <a:solidFill>
                  <a:srgbClr val="0000CC"/>
                </a:solidFill>
              </a:rPr>
              <a:t>ДОУ №127</a:t>
            </a:r>
            <a:r>
              <a:rPr lang="ru-RU" sz="1800" i="1" dirty="0">
                <a:solidFill>
                  <a:srgbClr val="0000CC"/>
                </a:solidFill>
              </a:rPr>
              <a:t> (78%),</a:t>
            </a:r>
            <a:r>
              <a:rPr lang="ru-RU" sz="1800" dirty="0">
                <a:solidFill>
                  <a:srgbClr val="0000CC"/>
                </a:solidFill>
              </a:rPr>
              <a:t> </a:t>
            </a:r>
            <a:r>
              <a:rPr lang="ru-RU" sz="1800" b="1" u="sng" dirty="0">
                <a:solidFill>
                  <a:srgbClr val="0000CC"/>
                </a:solidFill>
              </a:rPr>
              <a:t>ДОУ №128</a:t>
            </a:r>
            <a:r>
              <a:rPr lang="ru-RU" sz="1800" b="1" i="1" u="sng" dirty="0">
                <a:solidFill>
                  <a:srgbClr val="0000CC"/>
                </a:solidFill>
              </a:rPr>
              <a:t> (84%)</a:t>
            </a:r>
            <a:r>
              <a:rPr lang="ru-RU" sz="1800" i="1" dirty="0">
                <a:solidFill>
                  <a:srgbClr val="0000CC"/>
                </a:solidFill>
              </a:rPr>
              <a:t>, </a:t>
            </a:r>
            <a:r>
              <a:rPr lang="ru-RU" sz="1800" dirty="0">
                <a:solidFill>
                  <a:srgbClr val="0000CC"/>
                </a:solidFill>
              </a:rPr>
              <a:t>ДОУ №</a:t>
            </a:r>
            <a:r>
              <a:rPr lang="ru-RU" sz="1800" dirty="0" smtClean="0">
                <a:solidFill>
                  <a:srgbClr val="0000CC"/>
                </a:solidFill>
              </a:rPr>
              <a:t>136</a:t>
            </a:r>
            <a:r>
              <a:rPr lang="ru-RU" sz="1800" i="1" dirty="0" smtClean="0">
                <a:solidFill>
                  <a:srgbClr val="0000CC"/>
                </a:solidFill>
              </a:rPr>
              <a:t>(76%),</a:t>
            </a:r>
            <a:r>
              <a:rPr lang="ru-RU" sz="1800" dirty="0" smtClean="0">
                <a:solidFill>
                  <a:srgbClr val="0000CC"/>
                </a:solidFill>
              </a:rPr>
              <a:t>ДО «Новолипецкий» (88%)               </a:t>
            </a:r>
            <a:endParaRPr lang="ru-RU" sz="1800" dirty="0">
              <a:solidFill>
                <a:srgbClr val="0000CC"/>
              </a:solidFill>
            </a:endParaRPr>
          </a:p>
          <a:p>
            <a:pPr fontAlgn="t"/>
            <a:endParaRPr lang="ru-RU" sz="18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103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abstraktnye-fony-dlya-prezentacii-volny-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389" y="-66357"/>
            <a:ext cx="9143999" cy="6900699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6525" y="368661"/>
            <a:ext cx="8415935" cy="990110"/>
          </a:xfrm>
          <a:noFill/>
        </p:spPr>
        <p:txBody>
          <a:bodyPr>
            <a:normAutofit fontScale="90000"/>
          </a:bodyPr>
          <a:lstStyle/>
          <a:p>
            <a:pPr marL="182880" algn="ctr"/>
            <a:r>
              <a:rPr lang="ru-RU" sz="3600" b="1" dirty="0" smtClean="0">
                <a:solidFill>
                  <a:srgbClr val="FF0000"/>
                </a:solidFill>
              </a:rPr>
              <a:t/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/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dirty="0">
                <a:solidFill>
                  <a:srgbClr val="FF0000"/>
                </a:solidFill>
              </a:rPr>
              <a:t/>
            </a:r>
            <a:br>
              <a:rPr lang="ru-RU" sz="3600" dirty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/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dirty="0">
                <a:solidFill>
                  <a:srgbClr val="FF0000"/>
                </a:solidFill>
              </a:rPr>
              <a:t/>
            </a:r>
            <a:br>
              <a:rPr lang="ru-RU" sz="3600" dirty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/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dirty="0">
                <a:solidFill>
                  <a:srgbClr val="FF0000"/>
                </a:solidFill>
              </a:rPr>
              <a:t>Увеличение членской базы ППО в 2024 году</a:t>
            </a:r>
            <a:br>
              <a:rPr lang="ru-RU" sz="3600" dirty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> </a:t>
            </a:r>
            <a:endParaRPr lang="ru-RU" sz="4000" b="1" dirty="0" smtClean="0">
              <a:solidFill>
                <a:srgbClr val="3333FF"/>
              </a:solidFill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6515" y="1718810"/>
            <a:ext cx="8632685" cy="58539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just" fontAlgn="t"/>
            <a:r>
              <a:rPr lang="ru-RU" sz="2400" i="1" dirty="0" smtClean="0">
                <a:solidFill>
                  <a:srgbClr val="0000FF"/>
                </a:solidFill>
              </a:rPr>
              <a:t> </a:t>
            </a:r>
            <a:r>
              <a:rPr lang="ru-RU" sz="2400" dirty="0" smtClean="0">
                <a:solidFill>
                  <a:srgbClr val="0000FF"/>
                </a:solidFill>
              </a:rPr>
              <a:t>СШ </a:t>
            </a:r>
            <a:r>
              <a:rPr lang="ru-RU" sz="2400" dirty="0">
                <a:solidFill>
                  <a:srgbClr val="0000FF"/>
                </a:solidFill>
              </a:rPr>
              <a:t>№</a:t>
            </a:r>
            <a:r>
              <a:rPr lang="ru-RU" sz="2400" dirty="0" smtClean="0">
                <a:solidFill>
                  <a:srgbClr val="0000FF"/>
                </a:solidFill>
              </a:rPr>
              <a:t>2 </a:t>
            </a:r>
            <a:r>
              <a:rPr lang="ru-RU" sz="2400" i="1" dirty="0">
                <a:solidFill>
                  <a:srgbClr val="0000FF"/>
                </a:solidFill>
              </a:rPr>
              <a:t>(+ </a:t>
            </a:r>
            <a:r>
              <a:rPr lang="ru-RU" sz="2400" i="1" dirty="0" smtClean="0">
                <a:solidFill>
                  <a:srgbClr val="0000FF"/>
                </a:solidFill>
              </a:rPr>
              <a:t>52 </a:t>
            </a:r>
            <a:r>
              <a:rPr lang="ru-RU" sz="2400" i="1" dirty="0">
                <a:solidFill>
                  <a:srgbClr val="0000FF"/>
                </a:solidFill>
              </a:rPr>
              <a:t>%), </a:t>
            </a:r>
            <a:endParaRPr lang="ru-RU" sz="2400" i="1" dirty="0" smtClean="0">
              <a:solidFill>
                <a:srgbClr val="0000FF"/>
              </a:solidFill>
            </a:endParaRPr>
          </a:p>
          <a:p>
            <a:pPr algn="just" fontAlgn="t"/>
            <a:r>
              <a:rPr lang="ru-RU" sz="2400" dirty="0" smtClean="0">
                <a:solidFill>
                  <a:srgbClr val="0000FF"/>
                </a:solidFill>
              </a:rPr>
              <a:t>СОШ №4 </a:t>
            </a:r>
            <a:r>
              <a:rPr lang="ru-RU" sz="2400" i="1" dirty="0">
                <a:solidFill>
                  <a:srgbClr val="0000FF"/>
                </a:solidFill>
              </a:rPr>
              <a:t>(+ </a:t>
            </a:r>
            <a:r>
              <a:rPr lang="ru-RU" sz="2400" i="1" dirty="0" smtClean="0">
                <a:solidFill>
                  <a:srgbClr val="0000FF"/>
                </a:solidFill>
              </a:rPr>
              <a:t>51 %),</a:t>
            </a:r>
          </a:p>
          <a:p>
            <a:pPr algn="just" fontAlgn="t"/>
            <a:r>
              <a:rPr lang="ru-RU" sz="2400" dirty="0">
                <a:solidFill>
                  <a:srgbClr val="0000FF"/>
                </a:solidFill>
              </a:rPr>
              <a:t>гимназия №1 (</a:t>
            </a:r>
            <a:r>
              <a:rPr lang="ru-RU" sz="2400" i="1" dirty="0">
                <a:solidFill>
                  <a:srgbClr val="0000FF"/>
                </a:solidFill>
              </a:rPr>
              <a:t>+ 38 </a:t>
            </a:r>
            <a:r>
              <a:rPr lang="ru-RU" sz="2400" i="1" dirty="0" smtClean="0">
                <a:solidFill>
                  <a:srgbClr val="0000FF"/>
                </a:solidFill>
              </a:rPr>
              <a:t>%),</a:t>
            </a:r>
          </a:p>
          <a:p>
            <a:pPr algn="just" fontAlgn="t"/>
            <a:r>
              <a:rPr lang="ru-RU" sz="2400" dirty="0">
                <a:solidFill>
                  <a:srgbClr val="0000FF"/>
                </a:solidFill>
              </a:rPr>
              <a:t>СШ ОО ЗЗ №2 </a:t>
            </a:r>
            <a:r>
              <a:rPr lang="ru-RU" sz="2400" i="1" dirty="0">
                <a:solidFill>
                  <a:srgbClr val="0000FF"/>
                </a:solidFill>
              </a:rPr>
              <a:t>(+ 32 </a:t>
            </a:r>
            <a:r>
              <a:rPr lang="ru-RU" sz="2400" i="1" dirty="0" smtClean="0">
                <a:solidFill>
                  <a:srgbClr val="0000FF"/>
                </a:solidFill>
              </a:rPr>
              <a:t>%),</a:t>
            </a:r>
          </a:p>
          <a:p>
            <a:pPr algn="just" fontAlgn="t"/>
            <a:r>
              <a:rPr lang="ru-RU" sz="2400" dirty="0" smtClean="0">
                <a:solidFill>
                  <a:srgbClr val="0000FF"/>
                </a:solidFill>
              </a:rPr>
              <a:t>ДОУ </a:t>
            </a:r>
            <a:r>
              <a:rPr lang="ru-RU" sz="2400" dirty="0">
                <a:solidFill>
                  <a:srgbClr val="0000FF"/>
                </a:solidFill>
              </a:rPr>
              <a:t>№76 </a:t>
            </a:r>
            <a:r>
              <a:rPr lang="ru-RU" sz="2400" i="1" dirty="0">
                <a:solidFill>
                  <a:srgbClr val="0000FF"/>
                </a:solidFill>
              </a:rPr>
              <a:t>(+ 29 </a:t>
            </a:r>
            <a:r>
              <a:rPr lang="ru-RU" sz="2400" i="1" dirty="0" smtClean="0">
                <a:solidFill>
                  <a:srgbClr val="0000FF"/>
                </a:solidFill>
              </a:rPr>
              <a:t>%),</a:t>
            </a:r>
          </a:p>
          <a:p>
            <a:pPr algn="just" fontAlgn="t"/>
            <a:r>
              <a:rPr lang="ru-RU" sz="2400" dirty="0">
                <a:solidFill>
                  <a:srgbClr val="0000FF"/>
                </a:solidFill>
              </a:rPr>
              <a:t>СОШ №29 </a:t>
            </a:r>
            <a:r>
              <a:rPr lang="ru-RU" sz="2400" i="1" dirty="0">
                <a:solidFill>
                  <a:srgbClr val="0000FF"/>
                </a:solidFill>
              </a:rPr>
              <a:t>(+ 25 </a:t>
            </a:r>
            <a:r>
              <a:rPr lang="ru-RU" sz="2400" i="1" dirty="0" smtClean="0">
                <a:solidFill>
                  <a:srgbClr val="0000FF"/>
                </a:solidFill>
              </a:rPr>
              <a:t>%),</a:t>
            </a:r>
            <a:endParaRPr lang="ru-RU" sz="2400" dirty="0">
              <a:solidFill>
                <a:srgbClr val="0000FF"/>
              </a:solidFill>
            </a:endParaRPr>
          </a:p>
          <a:p>
            <a:pPr algn="just" fontAlgn="t"/>
            <a:r>
              <a:rPr lang="ru-RU" sz="2400" dirty="0" smtClean="0">
                <a:solidFill>
                  <a:srgbClr val="0000FF"/>
                </a:solidFill>
              </a:rPr>
              <a:t>ДОУ №35 </a:t>
            </a:r>
            <a:r>
              <a:rPr lang="ru-RU" sz="2400" i="1" dirty="0">
                <a:solidFill>
                  <a:srgbClr val="0000FF"/>
                </a:solidFill>
              </a:rPr>
              <a:t>(+ </a:t>
            </a:r>
            <a:r>
              <a:rPr lang="ru-RU" sz="2400" i="1" dirty="0" smtClean="0">
                <a:solidFill>
                  <a:srgbClr val="0000FF"/>
                </a:solidFill>
              </a:rPr>
              <a:t>20 </a:t>
            </a:r>
            <a:r>
              <a:rPr lang="ru-RU" sz="2400" i="1" dirty="0">
                <a:solidFill>
                  <a:srgbClr val="0000FF"/>
                </a:solidFill>
              </a:rPr>
              <a:t>%),</a:t>
            </a:r>
            <a:endParaRPr lang="ru-RU" sz="2400" dirty="0">
              <a:solidFill>
                <a:srgbClr val="0000FF"/>
              </a:solidFill>
            </a:endParaRPr>
          </a:p>
          <a:p>
            <a:pPr algn="just" fontAlgn="t"/>
            <a:r>
              <a:rPr lang="ru-RU" sz="2400" dirty="0" smtClean="0">
                <a:solidFill>
                  <a:srgbClr val="0000FF"/>
                </a:solidFill>
              </a:rPr>
              <a:t>ДОУ №114 </a:t>
            </a:r>
            <a:r>
              <a:rPr lang="ru-RU" sz="2400" i="1" dirty="0">
                <a:solidFill>
                  <a:srgbClr val="0000FF"/>
                </a:solidFill>
              </a:rPr>
              <a:t>(+ </a:t>
            </a:r>
            <a:r>
              <a:rPr lang="ru-RU" sz="2400" i="1" dirty="0" smtClean="0">
                <a:solidFill>
                  <a:srgbClr val="0000FF"/>
                </a:solidFill>
              </a:rPr>
              <a:t>20 %),</a:t>
            </a:r>
          </a:p>
          <a:p>
            <a:pPr algn="just" fontAlgn="t"/>
            <a:r>
              <a:rPr lang="ru-RU" sz="2400" dirty="0">
                <a:solidFill>
                  <a:srgbClr val="0000FF"/>
                </a:solidFill>
              </a:rPr>
              <a:t>СОШ №8 </a:t>
            </a:r>
            <a:r>
              <a:rPr lang="ru-RU" sz="2400" i="1" dirty="0">
                <a:solidFill>
                  <a:srgbClr val="0000FF"/>
                </a:solidFill>
              </a:rPr>
              <a:t>(+ 19 </a:t>
            </a:r>
            <a:r>
              <a:rPr lang="ru-RU" sz="2400" i="1" dirty="0" smtClean="0">
                <a:solidFill>
                  <a:srgbClr val="0000FF"/>
                </a:solidFill>
              </a:rPr>
              <a:t>%).</a:t>
            </a:r>
            <a:r>
              <a:rPr lang="ru-RU" sz="2400" dirty="0" smtClean="0">
                <a:solidFill>
                  <a:srgbClr val="0000FF"/>
                </a:solidFill>
              </a:rPr>
              <a:t> </a:t>
            </a:r>
            <a:endParaRPr lang="ru-RU" sz="2400" dirty="0">
              <a:solidFill>
                <a:srgbClr val="0000FF"/>
              </a:solidFill>
            </a:endParaRPr>
          </a:p>
          <a:p>
            <a:pPr algn="just" fontAlgn="t"/>
            <a:endParaRPr lang="ru-RU" sz="2400" dirty="0">
              <a:solidFill>
                <a:srgbClr val="0000FF"/>
              </a:solidFill>
            </a:endParaRPr>
          </a:p>
          <a:p>
            <a:pPr algn="just" fontAlgn="t"/>
            <a:endParaRPr lang="ru-RU" sz="2400" dirty="0" smtClean="0">
              <a:solidFill>
                <a:srgbClr val="0000FF"/>
              </a:solidFill>
            </a:endParaRPr>
          </a:p>
          <a:p>
            <a:pPr algn="just" fontAlgn="t"/>
            <a:endParaRPr lang="ru-RU" sz="2400" dirty="0">
              <a:solidFill>
                <a:srgbClr val="0000FF"/>
              </a:solidFill>
            </a:endParaRPr>
          </a:p>
          <a:p>
            <a:pPr algn="just" fontAlgn="t"/>
            <a:endParaRPr lang="ru-RU" sz="2800" u="sng" dirty="0">
              <a:solidFill>
                <a:srgbClr val="0000FF"/>
              </a:solidFill>
            </a:endParaRPr>
          </a:p>
        </p:txBody>
      </p:sp>
      <p:sp>
        <p:nvSpPr>
          <p:cNvPr id="6" name="AutoShape 13"/>
          <p:cNvSpPr>
            <a:spLocks noChangeArrowheads="1"/>
          </p:cNvSpPr>
          <p:nvPr/>
        </p:nvSpPr>
        <p:spPr bwMode="gray">
          <a:xfrm rot="16200000" flipV="1">
            <a:off x="6194402" y="3856076"/>
            <a:ext cx="2082461" cy="466726"/>
          </a:xfrm>
          <a:prstGeom prst="cube">
            <a:avLst>
              <a:gd name="adj" fmla="val 23792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vert270" wrap="none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38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AutoShape 12"/>
          <p:cNvSpPr>
            <a:spLocks noChangeArrowheads="1"/>
          </p:cNvSpPr>
          <p:nvPr/>
        </p:nvSpPr>
        <p:spPr bwMode="ltGray">
          <a:xfrm rot="16200000" flipV="1">
            <a:off x="5797661" y="4023968"/>
            <a:ext cx="1746676" cy="466727"/>
          </a:xfrm>
          <a:prstGeom prst="cube">
            <a:avLst>
              <a:gd name="adj" fmla="val 23792"/>
            </a:avLst>
          </a:prstGeom>
          <a:gradFill rotWithShape="1">
            <a:gsLst>
              <a:gs pos="0">
                <a:srgbClr val="BDACE6">
                  <a:gamma/>
                  <a:shade val="75686"/>
                  <a:invGamma/>
                </a:srgbClr>
              </a:gs>
              <a:gs pos="100000">
                <a:srgbClr val="BDACE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vert270" wrap="none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32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AutoShape 11"/>
          <p:cNvSpPr>
            <a:spLocks noChangeArrowheads="1"/>
          </p:cNvSpPr>
          <p:nvPr/>
        </p:nvSpPr>
        <p:spPr bwMode="ltGray">
          <a:xfrm rot="16200000" flipV="1">
            <a:off x="5345014" y="4091475"/>
            <a:ext cx="1611658" cy="466725"/>
          </a:xfrm>
          <a:prstGeom prst="cube">
            <a:avLst>
              <a:gd name="adj" fmla="val 23792"/>
            </a:avLst>
          </a:prstGeom>
          <a:gradFill rotWithShape="1">
            <a:gsLst>
              <a:gs pos="0">
                <a:srgbClr val="CC66FF"/>
              </a:gs>
              <a:gs pos="100000">
                <a:srgbClr val="F0CD74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vert270" wrap="none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29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3" name="Freeform 8"/>
          <p:cNvSpPr>
            <a:spLocks/>
          </p:cNvSpPr>
          <p:nvPr/>
        </p:nvSpPr>
        <p:spPr bwMode="gray">
          <a:xfrm rot="10800000">
            <a:off x="4166954" y="1875708"/>
            <a:ext cx="3903289" cy="2100948"/>
          </a:xfrm>
          <a:custGeom>
            <a:avLst/>
            <a:gdLst/>
            <a:ahLst/>
            <a:cxnLst>
              <a:cxn ang="0">
                <a:pos x="0" y="756"/>
              </a:cxn>
              <a:cxn ang="0">
                <a:pos x="191" y="591"/>
              </a:cxn>
              <a:cxn ang="0">
                <a:pos x="190" y="672"/>
              </a:cxn>
              <a:cxn ang="0">
                <a:pos x="194" y="672"/>
              </a:cxn>
              <a:cxn ang="0">
                <a:pos x="205" y="672"/>
              </a:cxn>
              <a:cxn ang="0">
                <a:pos x="225" y="671"/>
              </a:cxn>
              <a:cxn ang="0">
                <a:pos x="250" y="667"/>
              </a:cxn>
              <a:cxn ang="0">
                <a:pos x="281" y="662"/>
              </a:cxn>
              <a:cxn ang="0">
                <a:pos x="316" y="653"/>
              </a:cxn>
              <a:cxn ang="0">
                <a:pos x="356" y="641"/>
              </a:cxn>
              <a:cxn ang="0">
                <a:pos x="399" y="626"/>
              </a:cxn>
              <a:cxn ang="0">
                <a:pos x="444" y="605"/>
              </a:cxn>
              <a:cxn ang="0">
                <a:pos x="492" y="578"/>
              </a:cxn>
              <a:cxn ang="0">
                <a:pos x="540" y="547"/>
              </a:cxn>
              <a:cxn ang="0">
                <a:pos x="587" y="508"/>
              </a:cxn>
              <a:cxn ang="0">
                <a:pos x="635" y="463"/>
              </a:cxn>
              <a:cxn ang="0">
                <a:pos x="689" y="405"/>
              </a:cxn>
              <a:cxn ang="0">
                <a:pos x="737" y="350"/>
              </a:cxn>
              <a:cxn ang="0">
                <a:pos x="780" y="298"/>
              </a:cxn>
              <a:cxn ang="0">
                <a:pos x="816" y="249"/>
              </a:cxn>
              <a:cxn ang="0">
                <a:pos x="847" y="204"/>
              </a:cxn>
              <a:cxn ang="0">
                <a:pos x="873" y="164"/>
              </a:cxn>
              <a:cxn ang="0">
                <a:pos x="895" y="126"/>
              </a:cxn>
              <a:cxn ang="0">
                <a:pos x="913" y="94"/>
              </a:cxn>
              <a:cxn ang="0">
                <a:pos x="926" y="66"/>
              </a:cxn>
              <a:cxn ang="0">
                <a:pos x="936" y="42"/>
              </a:cxn>
              <a:cxn ang="0">
                <a:pos x="944" y="24"/>
              </a:cxn>
              <a:cxn ang="0">
                <a:pos x="949" y="12"/>
              </a:cxn>
              <a:cxn ang="0">
                <a:pos x="952" y="2"/>
              </a:cxn>
              <a:cxn ang="0">
                <a:pos x="952" y="0"/>
              </a:cxn>
              <a:cxn ang="0">
                <a:pos x="952" y="4"/>
              </a:cxn>
              <a:cxn ang="0">
                <a:pos x="950" y="17"/>
              </a:cxn>
              <a:cxn ang="0">
                <a:pos x="948" y="36"/>
              </a:cxn>
              <a:cxn ang="0">
                <a:pos x="942" y="62"/>
              </a:cxn>
              <a:cxn ang="0">
                <a:pos x="936" y="93"/>
              </a:cxn>
              <a:cxn ang="0">
                <a:pos x="927" y="130"/>
              </a:cxn>
              <a:cxn ang="0">
                <a:pos x="914" y="172"/>
              </a:cxn>
              <a:cxn ang="0">
                <a:pos x="899" y="217"/>
              </a:cxn>
              <a:cxn ang="0">
                <a:pos x="881" y="264"/>
              </a:cxn>
              <a:cxn ang="0">
                <a:pos x="857" y="315"/>
              </a:cxn>
              <a:cxn ang="0">
                <a:pos x="830" y="368"/>
              </a:cxn>
              <a:cxn ang="0">
                <a:pos x="798" y="421"/>
              </a:cxn>
              <a:cxn ang="0">
                <a:pos x="762" y="475"/>
              </a:cxn>
              <a:cxn ang="0">
                <a:pos x="719" y="529"/>
              </a:cxn>
              <a:cxn ang="0">
                <a:pos x="671" y="582"/>
              </a:cxn>
              <a:cxn ang="0">
                <a:pos x="613" y="637"/>
              </a:cxn>
              <a:cxn ang="0">
                <a:pos x="555" y="685"/>
              </a:cxn>
              <a:cxn ang="0">
                <a:pos x="500" y="726"/>
              </a:cxn>
              <a:cxn ang="0">
                <a:pos x="447" y="761"/>
              </a:cxn>
              <a:cxn ang="0">
                <a:pos x="396" y="790"/>
              </a:cxn>
              <a:cxn ang="0">
                <a:pos x="350" y="813"/>
              </a:cxn>
              <a:cxn ang="0">
                <a:pos x="307" y="831"/>
              </a:cxn>
              <a:cxn ang="0">
                <a:pos x="270" y="845"/>
              </a:cxn>
              <a:cxn ang="0">
                <a:pos x="238" y="855"/>
              </a:cxn>
              <a:cxn ang="0">
                <a:pos x="212" y="862"/>
              </a:cxn>
              <a:cxn ang="0">
                <a:pos x="192" y="866"/>
              </a:cxn>
              <a:cxn ang="0">
                <a:pos x="181" y="868"/>
              </a:cxn>
              <a:cxn ang="0">
                <a:pos x="176" y="868"/>
              </a:cxn>
              <a:cxn ang="0">
                <a:pos x="167" y="947"/>
              </a:cxn>
              <a:cxn ang="0">
                <a:pos x="0" y="756"/>
              </a:cxn>
            </a:cxnLst>
            <a:rect l="0" t="0" r="r" b="b"/>
            <a:pathLst>
              <a:path w="952" h="947">
                <a:moveTo>
                  <a:pt x="0" y="756"/>
                </a:moveTo>
                <a:lnTo>
                  <a:pt x="191" y="591"/>
                </a:lnTo>
                <a:lnTo>
                  <a:pt x="190" y="672"/>
                </a:lnTo>
                <a:lnTo>
                  <a:pt x="194" y="672"/>
                </a:lnTo>
                <a:lnTo>
                  <a:pt x="205" y="672"/>
                </a:lnTo>
                <a:lnTo>
                  <a:pt x="225" y="671"/>
                </a:lnTo>
                <a:lnTo>
                  <a:pt x="250" y="667"/>
                </a:lnTo>
                <a:lnTo>
                  <a:pt x="281" y="662"/>
                </a:lnTo>
                <a:lnTo>
                  <a:pt x="316" y="653"/>
                </a:lnTo>
                <a:lnTo>
                  <a:pt x="356" y="641"/>
                </a:lnTo>
                <a:lnTo>
                  <a:pt x="399" y="626"/>
                </a:lnTo>
                <a:lnTo>
                  <a:pt x="444" y="605"/>
                </a:lnTo>
                <a:lnTo>
                  <a:pt x="492" y="578"/>
                </a:lnTo>
                <a:lnTo>
                  <a:pt x="540" y="547"/>
                </a:lnTo>
                <a:lnTo>
                  <a:pt x="587" y="508"/>
                </a:lnTo>
                <a:lnTo>
                  <a:pt x="635" y="463"/>
                </a:lnTo>
                <a:lnTo>
                  <a:pt x="689" y="405"/>
                </a:lnTo>
                <a:lnTo>
                  <a:pt x="737" y="350"/>
                </a:lnTo>
                <a:lnTo>
                  <a:pt x="780" y="298"/>
                </a:lnTo>
                <a:lnTo>
                  <a:pt x="816" y="249"/>
                </a:lnTo>
                <a:lnTo>
                  <a:pt x="847" y="204"/>
                </a:lnTo>
                <a:lnTo>
                  <a:pt x="873" y="164"/>
                </a:lnTo>
                <a:lnTo>
                  <a:pt x="895" y="126"/>
                </a:lnTo>
                <a:lnTo>
                  <a:pt x="913" y="94"/>
                </a:lnTo>
                <a:lnTo>
                  <a:pt x="926" y="66"/>
                </a:lnTo>
                <a:lnTo>
                  <a:pt x="936" y="42"/>
                </a:lnTo>
                <a:lnTo>
                  <a:pt x="944" y="24"/>
                </a:lnTo>
                <a:lnTo>
                  <a:pt x="949" y="12"/>
                </a:lnTo>
                <a:lnTo>
                  <a:pt x="952" y="2"/>
                </a:lnTo>
                <a:lnTo>
                  <a:pt x="952" y="0"/>
                </a:lnTo>
                <a:lnTo>
                  <a:pt x="952" y="4"/>
                </a:lnTo>
                <a:lnTo>
                  <a:pt x="950" y="17"/>
                </a:lnTo>
                <a:lnTo>
                  <a:pt x="948" y="36"/>
                </a:lnTo>
                <a:lnTo>
                  <a:pt x="942" y="62"/>
                </a:lnTo>
                <a:lnTo>
                  <a:pt x="936" y="93"/>
                </a:lnTo>
                <a:lnTo>
                  <a:pt x="927" y="130"/>
                </a:lnTo>
                <a:lnTo>
                  <a:pt x="914" y="172"/>
                </a:lnTo>
                <a:lnTo>
                  <a:pt x="899" y="217"/>
                </a:lnTo>
                <a:lnTo>
                  <a:pt x="881" y="264"/>
                </a:lnTo>
                <a:lnTo>
                  <a:pt x="857" y="315"/>
                </a:lnTo>
                <a:lnTo>
                  <a:pt x="830" y="368"/>
                </a:lnTo>
                <a:lnTo>
                  <a:pt x="798" y="421"/>
                </a:lnTo>
                <a:lnTo>
                  <a:pt x="762" y="475"/>
                </a:lnTo>
                <a:lnTo>
                  <a:pt x="719" y="529"/>
                </a:lnTo>
                <a:lnTo>
                  <a:pt x="671" y="582"/>
                </a:lnTo>
                <a:lnTo>
                  <a:pt x="613" y="637"/>
                </a:lnTo>
                <a:lnTo>
                  <a:pt x="555" y="685"/>
                </a:lnTo>
                <a:lnTo>
                  <a:pt x="500" y="726"/>
                </a:lnTo>
                <a:lnTo>
                  <a:pt x="447" y="761"/>
                </a:lnTo>
                <a:lnTo>
                  <a:pt x="396" y="790"/>
                </a:lnTo>
                <a:lnTo>
                  <a:pt x="350" y="813"/>
                </a:lnTo>
                <a:lnTo>
                  <a:pt x="307" y="831"/>
                </a:lnTo>
                <a:lnTo>
                  <a:pt x="270" y="845"/>
                </a:lnTo>
                <a:lnTo>
                  <a:pt x="238" y="855"/>
                </a:lnTo>
                <a:lnTo>
                  <a:pt x="212" y="862"/>
                </a:lnTo>
                <a:lnTo>
                  <a:pt x="192" y="866"/>
                </a:lnTo>
                <a:lnTo>
                  <a:pt x="181" y="868"/>
                </a:lnTo>
                <a:lnTo>
                  <a:pt x="176" y="868"/>
                </a:lnTo>
                <a:lnTo>
                  <a:pt x="167" y="947"/>
                </a:lnTo>
                <a:lnTo>
                  <a:pt x="0" y="756"/>
                </a:lnTo>
                <a:close/>
              </a:path>
            </a:pathLst>
          </a:custGeom>
          <a:solidFill>
            <a:schemeClr val="folHlink"/>
          </a:solidFill>
          <a:ln w="0">
            <a:noFill/>
            <a:prstDash val="solid"/>
            <a:round/>
            <a:headEnd/>
            <a:tailEnd/>
          </a:ln>
          <a:effectLst>
            <a:outerShdw dist="107763" dir="2700000" algn="ctr" rotWithShape="0">
              <a:srgbClr val="080808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2" name="AutoShape 13"/>
          <p:cNvSpPr>
            <a:spLocks noChangeArrowheads="1"/>
          </p:cNvSpPr>
          <p:nvPr/>
        </p:nvSpPr>
        <p:spPr bwMode="gray">
          <a:xfrm rot="16200000" flipV="1">
            <a:off x="6542313" y="3663928"/>
            <a:ext cx="2466753" cy="466725"/>
          </a:xfrm>
          <a:prstGeom prst="cube">
            <a:avLst>
              <a:gd name="adj" fmla="val 23792"/>
            </a:avLst>
          </a:prstGeom>
          <a:solidFill>
            <a:srgbClr val="FF9933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vert270" wrap="none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51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5" name="AutoShape 13"/>
          <p:cNvSpPr>
            <a:spLocks noChangeArrowheads="1"/>
          </p:cNvSpPr>
          <p:nvPr/>
        </p:nvSpPr>
        <p:spPr bwMode="gray">
          <a:xfrm rot="16200000" flipV="1">
            <a:off x="7016566" y="3526692"/>
            <a:ext cx="2703516" cy="527912"/>
          </a:xfrm>
          <a:prstGeom prst="cube">
            <a:avLst>
              <a:gd name="adj" fmla="val 23792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vert270" wrap="none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52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6" name="AutoShape 10"/>
          <p:cNvSpPr>
            <a:spLocks noChangeArrowheads="1"/>
          </p:cNvSpPr>
          <p:nvPr/>
        </p:nvSpPr>
        <p:spPr bwMode="ltGray">
          <a:xfrm rot="16200000" flipV="1">
            <a:off x="3573707" y="4532446"/>
            <a:ext cx="865920" cy="495055"/>
          </a:xfrm>
          <a:prstGeom prst="cube">
            <a:avLst>
              <a:gd name="adj" fmla="val 23792"/>
            </a:avLst>
          </a:prstGeom>
          <a:gradFill rotWithShape="1">
            <a:gsLst>
              <a:gs pos="0">
                <a:srgbClr val="ECAE8C">
                  <a:gamma/>
                  <a:shade val="75686"/>
                  <a:invGamma/>
                </a:srgbClr>
              </a:gs>
              <a:gs pos="100000">
                <a:srgbClr val="ECAE8C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vert270" wrap="none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l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19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7" name="AutoShape 10"/>
          <p:cNvSpPr>
            <a:spLocks noChangeArrowheads="1"/>
          </p:cNvSpPr>
          <p:nvPr/>
        </p:nvSpPr>
        <p:spPr bwMode="ltGray">
          <a:xfrm rot="16200000" flipV="1">
            <a:off x="4523402" y="4359487"/>
            <a:ext cx="1157737" cy="486241"/>
          </a:xfrm>
          <a:prstGeom prst="cube">
            <a:avLst>
              <a:gd name="adj" fmla="val 23792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vert270" wrap="none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20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8" name="AutoShape 11"/>
          <p:cNvSpPr>
            <a:spLocks noChangeArrowheads="1"/>
          </p:cNvSpPr>
          <p:nvPr/>
        </p:nvSpPr>
        <p:spPr bwMode="ltGray">
          <a:xfrm rot="16200000" flipV="1">
            <a:off x="4918668" y="4229392"/>
            <a:ext cx="1437441" cy="466725"/>
          </a:xfrm>
          <a:prstGeom prst="cube">
            <a:avLst>
              <a:gd name="adj" fmla="val 23792"/>
            </a:avLst>
          </a:prstGeom>
          <a:gradFill rotWithShape="1">
            <a:gsLst>
              <a:gs pos="0">
                <a:srgbClr val="F0CD74">
                  <a:gamma/>
                  <a:shade val="75686"/>
                  <a:invGamma/>
                </a:srgbClr>
              </a:gs>
              <a:gs pos="100000">
                <a:srgbClr val="F0CD74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vert270" wrap="none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25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9" name="AutoShape 10"/>
          <p:cNvSpPr>
            <a:spLocks noChangeArrowheads="1"/>
          </p:cNvSpPr>
          <p:nvPr/>
        </p:nvSpPr>
        <p:spPr bwMode="ltGray">
          <a:xfrm rot="16200000" flipV="1">
            <a:off x="3976543" y="4411383"/>
            <a:ext cx="1130132" cy="486241"/>
          </a:xfrm>
          <a:prstGeom prst="cube">
            <a:avLst>
              <a:gd name="adj" fmla="val 23792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vert270" wrap="none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20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649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9AC92B9-365D-3A37-F271-C8806CD40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9" y="22160"/>
            <a:ext cx="4449327" cy="38007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235DB3F-E24A-6B7B-5C9E-62DAF7FE6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7015" y="2888415"/>
            <a:ext cx="4365484" cy="3520167"/>
          </a:xfrm>
          <a:prstGeom prst="rect">
            <a:avLst/>
          </a:prstGeom>
        </p:spPr>
      </p:pic>
      <p:pic>
        <p:nvPicPr>
          <p:cNvPr id="6" name="Рисунок 5" descr="Профсоюзный комитет МДОУ детский сад № 4 города Алушты | Детский сад № 4  «Сказка»">
            <a:extLst>
              <a:ext uri="{FF2B5EF4-FFF2-40B4-BE49-F238E27FC236}">
                <a16:creationId xmlns:a16="http://schemas.microsoft.com/office/drawing/2014/main" xmlns="" id="{4A638B21-E79D-083B-E547-B6C93109FE9F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27295" y="98630"/>
            <a:ext cx="1620179" cy="765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FB0B1FE-46E8-B78B-45FE-E999157E4E79}"/>
              </a:ext>
            </a:extLst>
          </p:cNvPr>
          <p:cNvSpPr txBox="1"/>
          <p:nvPr/>
        </p:nvSpPr>
        <p:spPr>
          <a:xfrm>
            <a:off x="17900" y="3822903"/>
            <a:ext cx="4449327" cy="2800767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21 августа 2024 года в рамках развития социального партнерства на муниципальном уровне подписано дополнительное соглашение к городскому отраслевому соглашению между администрацией города Липецка, департамента образования города Липецка, Липецкой городской организацией профессионального Союза работников народного образования и науки Российской Федерации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</a:rPr>
              <a:t>от 27 декабря 2021 г.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67228" y="1017604"/>
            <a:ext cx="4380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СОЦИАЛЬНОЕ </a:t>
            </a:r>
            <a:r>
              <a:rPr lang="ru-RU" sz="2400" b="1" dirty="0">
                <a:solidFill>
                  <a:srgbClr val="C00000"/>
                </a:solidFill>
              </a:rPr>
              <a:t>ПАРТНЕРСТВО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747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5"/>
            <a:ext cx="9144000" cy="6852335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13262"/>
            <a:ext cx="9144000" cy="685233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01570" y="923356"/>
            <a:ext cx="8055895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2000" b="1" dirty="0">
              <a:solidFill>
                <a:srgbClr val="0000CC"/>
              </a:solidFill>
            </a:endParaRPr>
          </a:p>
          <a:p>
            <a:r>
              <a:rPr lang="ru-RU" sz="2000" b="1" dirty="0" smtClean="0">
                <a:solidFill>
                  <a:srgbClr val="FF0000"/>
                </a:solidFill>
              </a:rPr>
              <a:t>СОЦИАЛЬНОЕ ПАРТНЕРСТВО</a:t>
            </a:r>
          </a:p>
          <a:p>
            <a:endParaRPr lang="ru-RU" sz="1600" b="1" dirty="0">
              <a:solidFill>
                <a:srgbClr val="0000CC"/>
              </a:solidFill>
            </a:endParaRPr>
          </a:p>
          <a:p>
            <a:r>
              <a:rPr lang="ru-RU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Участие в областном конкурсе «Коллективный договор, эффективность производства – основа защиты социально-трудовых прав граждан» </a:t>
            </a:r>
            <a:endParaRPr lang="ru-RU" sz="1600" b="1" dirty="0" smtClean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endParaRPr lang="ru-RU" sz="1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r>
              <a:rPr lang="ru-RU" sz="1800" b="1" dirty="0">
                <a:solidFill>
                  <a:srgbClr val="0000FF"/>
                </a:solidFill>
                <a:latin typeface="Century Gothic" panose="020B0502020202020204" pitchFamily="34" charset="0"/>
              </a:rPr>
              <a:t>Детский сад № 135 города </a:t>
            </a:r>
            <a:r>
              <a:rPr lang="ru-RU" sz="1800" b="1" dirty="0" smtClean="0">
                <a:solidFill>
                  <a:srgbClr val="0000FF"/>
                </a:solidFill>
                <a:latin typeface="Century Gothic" panose="020B0502020202020204" pitchFamily="34" charset="0"/>
              </a:rPr>
              <a:t>Липецка –  3 место</a:t>
            </a:r>
          </a:p>
          <a:p>
            <a:r>
              <a:rPr lang="ru-RU" sz="1800" b="1" dirty="0" smtClean="0">
                <a:solidFill>
                  <a:srgbClr val="0000FF"/>
                </a:solidFill>
                <a:latin typeface="Century Gothic" panose="020B0502020202020204" pitchFamily="34" charset="0"/>
              </a:rPr>
              <a:t>МБОУ «Гимназия 64 им. В.А. Котельникова г. Липецка – 3 </a:t>
            </a:r>
            <a:r>
              <a:rPr lang="ru-RU" sz="1800" b="1" dirty="0" smtClean="0">
                <a:solidFill>
                  <a:srgbClr val="0000FF"/>
                </a:solidFill>
                <a:latin typeface="Century Gothic" panose="020B0502020202020204" pitchFamily="34" charset="0"/>
              </a:rPr>
              <a:t>место</a:t>
            </a:r>
          </a:p>
          <a:p>
            <a:endParaRPr lang="ru-RU" sz="1800" b="1" dirty="0">
              <a:solidFill>
                <a:srgbClr val="0000FF"/>
              </a:solidFill>
              <a:latin typeface="Century Gothic" panose="020B0502020202020204" pitchFamily="34" charset="0"/>
            </a:endParaRPr>
          </a:p>
          <a:p>
            <a:r>
              <a:rPr lang="ru-RU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Областной конкурс «Лучший социальный партнер» </a:t>
            </a:r>
          </a:p>
          <a:p>
            <a:endParaRPr lang="ru-RU" sz="1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r>
              <a:rPr lang="ru-RU" sz="1600" b="1" dirty="0" smtClean="0">
                <a:solidFill>
                  <a:srgbClr val="0000FF"/>
                </a:solidFill>
                <a:latin typeface="Century Gothic" panose="020B0502020202020204" pitchFamily="34" charset="0"/>
              </a:rPr>
              <a:t>Наумова Наталья Николаевна – заведующий МДОУ № 119 г. Липецка</a:t>
            </a:r>
            <a:endParaRPr lang="ru-RU" sz="1600" b="1" dirty="0" smtClean="0">
              <a:solidFill>
                <a:srgbClr val="0000FF"/>
              </a:solidFill>
              <a:latin typeface="Century Gothic" panose="020B0502020202020204" pitchFamily="34" charset="0"/>
            </a:endParaRPr>
          </a:p>
          <a:p>
            <a:endParaRPr lang="ru-RU" sz="1600" b="1" dirty="0" smtClean="0">
              <a:solidFill>
                <a:srgbClr val="0000FF"/>
              </a:solidFill>
              <a:latin typeface="Century Gothic" panose="020B0502020202020204" pitchFamily="34" charset="0"/>
            </a:endParaRPr>
          </a:p>
          <a:p>
            <a:r>
              <a:rPr lang="ru-RU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Муниципальные </a:t>
            </a:r>
            <a:r>
              <a:rPr lang="ru-RU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конкурсы </a:t>
            </a:r>
            <a:r>
              <a:rPr lang="ru-RU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профессионального </a:t>
            </a:r>
            <a:r>
              <a:rPr lang="ru-RU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мастерства</a:t>
            </a:r>
            <a:endParaRPr lang="ru-RU" sz="1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l"/>
            <a:r>
              <a:rPr lang="ru-RU" sz="1800" b="1" dirty="0">
                <a:solidFill>
                  <a:srgbClr val="3333FF"/>
                </a:solidFill>
                <a:latin typeface="Century Gothic" panose="020B0502020202020204" pitchFamily="34" charset="0"/>
              </a:rPr>
              <a:t>«</a:t>
            </a:r>
            <a:r>
              <a:rPr lang="ru-RU" sz="1600" b="1" dirty="0">
                <a:solidFill>
                  <a:srgbClr val="3333FF"/>
                </a:solidFill>
                <a:latin typeface="Century Gothic" panose="020B0502020202020204" pitchFamily="34" charset="0"/>
              </a:rPr>
              <a:t>Учитель года» </a:t>
            </a:r>
            <a:r>
              <a:rPr lang="ru-RU" sz="1600" b="1" dirty="0" smtClean="0">
                <a:solidFill>
                  <a:srgbClr val="3333FF"/>
                </a:solidFill>
                <a:latin typeface="Century Gothic" panose="020B0502020202020204" pitchFamily="34" charset="0"/>
              </a:rPr>
              <a:t>                                                                   </a:t>
            </a:r>
            <a:endParaRPr lang="ru-RU" sz="1600" b="1" dirty="0">
              <a:solidFill>
                <a:srgbClr val="3333FF"/>
              </a:solidFill>
              <a:latin typeface="Century Gothic" panose="020B0502020202020204" pitchFamily="34" charset="0"/>
            </a:endParaRPr>
          </a:p>
          <a:p>
            <a:pPr algn="l"/>
            <a:r>
              <a:rPr lang="ru-RU" sz="1600" b="1" dirty="0">
                <a:solidFill>
                  <a:srgbClr val="3333FF"/>
                </a:solidFill>
                <a:latin typeface="Century Gothic" panose="020B0502020202020204" pitchFamily="34" charset="0"/>
              </a:rPr>
              <a:t>«Воспитатель года»</a:t>
            </a:r>
          </a:p>
          <a:p>
            <a:pPr algn="l"/>
            <a:r>
              <a:rPr lang="ru-RU" sz="1600" b="1" dirty="0">
                <a:solidFill>
                  <a:srgbClr val="3333FF"/>
                </a:solidFill>
                <a:latin typeface="Century Gothic" panose="020B0502020202020204" pitchFamily="34" charset="0"/>
              </a:rPr>
              <a:t>«Призвание </a:t>
            </a:r>
            <a:r>
              <a:rPr lang="ru-RU" sz="1600" b="1" dirty="0" smtClean="0">
                <a:solidFill>
                  <a:srgbClr val="3333FF"/>
                </a:solidFill>
                <a:latin typeface="Century Gothic" panose="020B0502020202020204" pitchFamily="34" charset="0"/>
              </a:rPr>
              <a:t>учитель»</a:t>
            </a:r>
            <a:endParaRPr lang="ru-RU" sz="1600" b="1" dirty="0">
              <a:solidFill>
                <a:srgbClr val="3333FF"/>
              </a:solidFill>
              <a:latin typeface="Century Gothic" panose="020B0502020202020204" pitchFamily="34" charset="0"/>
            </a:endParaRPr>
          </a:p>
          <a:p>
            <a:pPr algn="l"/>
            <a:r>
              <a:rPr lang="ru-RU" sz="1600" b="1" dirty="0">
                <a:solidFill>
                  <a:srgbClr val="3333FF"/>
                </a:solidFill>
                <a:latin typeface="Century Gothic" panose="020B0502020202020204" pitchFamily="34" charset="0"/>
              </a:rPr>
              <a:t>«Дебют»</a:t>
            </a:r>
          </a:p>
          <a:p>
            <a:pPr algn="l"/>
            <a:r>
              <a:rPr lang="ru-RU" sz="1600" b="1" dirty="0">
                <a:solidFill>
                  <a:srgbClr val="3333FF"/>
                </a:solidFill>
                <a:latin typeface="Century Gothic" panose="020B0502020202020204" pitchFamily="34" charset="0"/>
              </a:rPr>
              <a:t>«Самый классный </a:t>
            </a:r>
            <a:r>
              <a:rPr lang="ru-RU" sz="1600" b="1" dirty="0" err="1">
                <a:solidFill>
                  <a:srgbClr val="3333FF"/>
                </a:solidFill>
                <a:latin typeface="Century Gothic" panose="020B0502020202020204" pitchFamily="34" charset="0"/>
              </a:rPr>
              <a:t>классный</a:t>
            </a:r>
            <a:r>
              <a:rPr lang="ru-RU" sz="1600" b="1" dirty="0" smtClean="0">
                <a:solidFill>
                  <a:srgbClr val="3333FF"/>
                </a:solidFill>
                <a:latin typeface="Century Gothic" panose="020B0502020202020204" pitchFamily="34" charset="0"/>
              </a:rPr>
              <a:t>»</a:t>
            </a:r>
            <a:endParaRPr lang="ru-RU" sz="1600" b="1" dirty="0" smtClean="0">
              <a:solidFill>
                <a:srgbClr val="0000CC"/>
              </a:solidFill>
            </a:endParaRPr>
          </a:p>
          <a:p>
            <a:endParaRPr lang="ru-RU" sz="1600" b="1" dirty="0">
              <a:solidFill>
                <a:srgbClr val="0000CC"/>
              </a:solidFill>
            </a:endParaRPr>
          </a:p>
        </p:txBody>
      </p:sp>
      <p:pic>
        <p:nvPicPr>
          <p:cNvPr id="7" name="Рисунок 6" descr="bezimeni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99347" y="-81390"/>
            <a:ext cx="2745305" cy="1627275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4" y="98630"/>
            <a:ext cx="2295255" cy="1826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130" y="5235674"/>
            <a:ext cx="2880320" cy="1433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396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abstraktnye-fony-dlya-prezentacii-volny-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8520" y="-12748"/>
            <a:ext cx="9252520" cy="68814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909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6999" y="3028951"/>
            <a:ext cx="2554791" cy="2065234"/>
          </a:xfrm>
        </p:spPr>
        <p:txBody>
          <a:bodyPr/>
          <a:lstStyle/>
          <a:p>
            <a:pPr eaLnBrk="1" hangingPunct="1">
              <a:buFontTx/>
              <a:buNone/>
            </a:pPr>
            <a:endParaRPr lang="ru-RU" sz="2000" dirty="0"/>
          </a:p>
          <a:p>
            <a:pPr eaLnBrk="1" hangingPunct="1">
              <a:buFontTx/>
              <a:buNone/>
            </a:pPr>
            <a:endParaRPr lang="ru-RU" sz="2000" dirty="0"/>
          </a:p>
          <a:p>
            <a:pPr eaLnBrk="1" hangingPunct="1">
              <a:buFontTx/>
              <a:buNone/>
            </a:pPr>
            <a:endParaRPr lang="ru-RU" sz="2000" dirty="0"/>
          </a:p>
          <a:p>
            <a:pPr eaLnBrk="1" hangingPunct="1">
              <a:buFontTx/>
              <a:buNone/>
            </a:pPr>
            <a:endParaRPr lang="ru-RU" sz="2000" dirty="0"/>
          </a:p>
          <a:p>
            <a:pPr algn="r" eaLnBrk="1" hangingPunct="1">
              <a:buNone/>
            </a:pPr>
            <a:r>
              <a:rPr lang="ru-RU" alt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33CC"/>
                </a:solidFill>
                <a:effectLst>
                  <a:reflection blurRad="12700" stA="28000" endPos="45000" dist="1000" dir="5400000" sy="-100000" algn="bl" rotWithShape="0"/>
                </a:effectLst>
                <a:latin typeface="Book Antiqua" pitchFamily="18" charset="0"/>
              </a:rPr>
              <a:t>     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456765" y="233645"/>
            <a:ext cx="630070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           Организационное укрепление Профсоюза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3626895" y="1036371"/>
            <a:ext cx="4950549" cy="36740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9050" cap="flat" cmpd="sng" algn="ctr">
            <a:solidFill>
              <a:srgbClr val="8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rgbClr val="808000"/>
              </a:solidFill>
              <a:effectLst/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11860" y="1036371"/>
            <a:ext cx="5265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    Проведено в отчетном периоде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11860" y="1538787"/>
            <a:ext cx="5832140" cy="5275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Tx/>
              <a:buChar char="-"/>
            </a:pPr>
            <a:r>
              <a:rPr lang="ru-RU" sz="2000" dirty="0" smtClean="0">
                <a:solidFill>
                  <a:srgbClr val="3333FF"/>
                </a:solidFill>
              </a:rPr>
              <a:t>11  </a:t>
            </a:r>
            <a:r>
              <a:rPr lang="ru-RU" sz="2000" dirty="0" smtClean="0">
                <a:solidFill>
                  <a:srgbClr val="3333FF"/>
                </a:solidFill>
              </a:rPr>
              <a:t>заседаний Президиума;</a:t>
            </a:r>
          </a:p>
          <a:p>
            <a:pPr marL="285750" indent="-285750" algn="l">
              <a:buFontTx/>
              <a:buChar char="-"/>
            </a:pPr>
            <a:r>
              <a:rPr lang="ru-RU" sz="2000" dirty="0">
                <a:solidFill>
                  <a:srgbClr val="3333FF"/>
                </a:solidFill>
              </a:rPr>
              <a:t>3</a:t>
            </a:r>
            <a:r>
              <a:rPr lang="ru-RU" sz="2000" dirty="0" smtClean="0">
                <a:solidFill>
                  <a:srgbClr val="3333FF"/>
                </a:solidFill>
              </a:rPr>
              <a:t> заседания городского Комитета;</a:t>
            </a:r>
          </a:p>
          <a:p>
            <a:pPr marL="285750" indent="-285750" algn="l">
              <a:buFontTx/>
              <a:buChar char="-"/>
            </a:pPr>
            <a:r>
              <a:rPr lang="ru-RU" sz="2000" dirty="0">
                <a:solidFill>
                  <a:srgbClr val="3333FF"/>
                </a:solidFill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XXIV</a:t>
            </a:r>
            <a:r>
              <a:rPr lang="ru-RU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отчетно-выборная городская конференция</a:t>
            </a:r>
            <a:br>
              <a:rPr lang="ru-RU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работников образования</a:t>
            </a:r>
            <a:r>
              <a:rPr lang="ru-RU" sz="2000" dirty="0" smtClean="0">
                <a:solidFill>
                  <a:srgbClr val="0000FF"/>
                </a:solidFill>
              </a:rPr>
              <a:t>;</a:t>
            </a:r>
            <a:endParaRPr lang="ru-RU" sz="2000" dirty="0" smtClean="0">
              <a:solidFill>
                <a:srgbClr val="3333FF"/>
              </a:solidFill>
            </a:endParaRPr>
          </a:p>
          <a:p>
            <a:pPr marL="285750" indent="-285750" algn="l">
              <a:buFontTx/>
              <a:buChar char="-"/>
            </a:pPr>
            <a:r>
              <a:rPr lang="ru-RU" sz="2000" dirty="0" smtClean="0">
                <a:solidFill>
                  <a:srgbClr val="3333FF"/>
                </a:solidFill>
              </a:rPr>
              <a:t>семинары </a:t>
            </a:r>
            <a:r>
              <a:rPr lang="ru-RU" sz="2000" dirty="0" smtClean="0">
                <a:solidFill>
                  <a:srgbClr val="3333FF"/>
                </a:solidFill>
              </a:rPr>
              <a:t>«Правовая азбука профсоюзного лидера»;</a:t>
            </a:r>
          </a:p>
          <a:p>
            <a:pPr marL="285750" indent="-285750" algn="l">
              <a:buFontTx/>
              <a:buChar char="-"/>
            </a:pPr>
            <a:r>
              <a:rPr lang="ru-RU" sz="2000" dirty="0" smtClean="0">
                <a:solidFill>
                  <a:srgbClr val="3333FF"/>
                </a:solidFill>
              </a:rPr>
              <a:t>3 </a:t>
            </a:r>
            <a:r>
              <a:rPr lang="ru-RU" sz="2000" dirty="0" smtClean="0">
                <a:solidFill>
                  <a:srgbClr val="3333FF"/>
                </a:solidFill>
              </a:rPr>
              <a:t>выездные встречи с коллективами образовательных организаций;</a:t>
            </a:r>
          </a:p>
          <a:p>
            <a:pPr algn="just">
              <a:lnSpc>
                <a:spcPts val="1600"/>
              </a:lnSpc>
            </a:pPr>
            <a:r>
              <a:rPr lang="ru-RU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 проведении конкурсов и поощрении победителей и </a:t>
            </a:r>
            <a:r>
              <a:rPr lang="ru-RU" b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лауреатов</a:t>
            </a:r>
            <a:r>
              <a:rPr lang="ru-RU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b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практике </a:t>
            </a:r>
            <a:r>
              <a:rPr lang="ru-RU" b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работы первичной профсоюзной организации, об </a:t>
            </a:r>
            <a:r>
              <a:rPr lang="ru-RU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охране </a:t>
            </a:r>
            <a:r>
              <a:rPr lang="ru-RU" b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труда,  </a:t>
            </a:r>
            <a:r>
              <a:rPr lang="ru-RU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социальной поддержке членов Профсоюза и их </a:t>
            </a:r>
            <a:r>
              <a:rPr lang="ru-RU" b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семей,  </a:t>
            </a:r>
            <a:r>
              <a:rPr lang="ru-RU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развитии информационной </a:t>
            </a:r>
            <a:r>
              <a:rPr lang="ru-RU" b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работы,  </a:t>
            </a:r>
            <a:r>
              <a:rPr lang="ru-RU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 </a:t>
            </a:r>
            <a:r>
              <a:rPr lang="ru-RU" b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организационно-уставной деятельности,  </a:t>
            </a:r>
            <a:r>
              <a:rPr lang="ru-RU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социальном </a:t>
            </a:r>
            <a:r>
              <a:rPr lang="ru-RU" b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партнерстве, о </a:t>
            </a:r>
            <a:r>
              <a:rPr lang="ru-RU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правозащитной деятельности, проверки, </a:t>
            </a:r>
            <a:r>
              <a:rPr lang="ru-RU" b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семинары</a:t>
            </a:r>
            <a:r>
              <a:rPr lang="ru-RU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b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финансовой деятельности (отчётность, </a:t>
            </a:r>
            <a:r>
              <a:rPr lang="ru-RU" b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премирование </a:t>
            </a:r>
            <a:r>
              <a:rPr lang="ru-RU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профактива</a:t>
            </a:r>
            <a:r>
              <a:rPr lang="ru-RU" b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ru-RU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награждении членов Профсоюза.</a:t>
            </a:r>
          </a:p>
          <a:p>
            <a:pPr marL="285750" indent="-285750" algn="l">
              <a:buFontTx/>
              <a:buChar char="-"/>
            </a:pPr>
            <a:endParaRPr lang="ru-RU" dirty="0" smtClean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451117"/>
            <a:ext cx="3420380" cy="3406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2748"/>
            <a:ext cx="3420380" cy="3440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61081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abstraktnye-fony-dlya-prezentacii-volny-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6999" y="3028951"/>
            <a:ext cx="8810485" cy="2065234"/>
          </a:xfrm>
        </p:spPr>
        <p:txBody>
          <a:bodyPr/>
          <a:lstStyle/>
          <a:p>
            <a:pPr eaLnBrk="1" hangingPunct="1">
              <a:buFontTx/>
              <a:buNone/>
            </a:pPr>
            <a:endParaRPr lang="ru-RU" sz="2000" dirty="0"/>
          </a:p>
          <a:p>
            <a:pPr eaLnBrk="1" hangingPunct="1">
              <a:buFontTx/>
              <a:buNone/>
            </a:pPr>
            <a:endParaRPr lang="ru-RU" sz="2000" dirty="0"/>
          </a:p>
          <a:p>
            <a:pPr eaLnBrk="1" hangingPunct="1">
              <a:buFontTx/>
              <a:buNone/>
            </a:pPr>
            <a:endParaRPr lang="ru-RU" sz="2000" dirty="0"/>
          </a:p>
          <a:p>
            <a:pPr eaLnBrk="1" hangingPunct="1">
              <a:buFontTx/>
              <a:buNone/>
            </a:pPr>
            <a:endParaRPr lang="ru-RU" sz="2000" dirty="0"/>
          </a:p>
          <a:p>
            <a:pPr algn="r" eaLnBrk="1" hangingPunct="1">
              <a:buNone/>
            </a:pPr>
            <a:r>
              <a:rPr lang="ru-RU" alt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33CC"/>
                </a:solidFill>
                <a:effectLst>
                  <a:reflection blurRad="12700" stA="28000" endPos="45000" dist="1000" dir="5400000" sy="-100000" algn="bl" rotWithShape="0"/>
                </a:effectLst>
                <a:latin typeface="Book Antiqua" pitchFamily="18" charset="0"/>
              </a:rPr>
              <a:t>     </a:t>
            </a: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0066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9" y="3818933"/>
            <a:ext cx="3285365" cy="30603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0066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054" y="188640"/>
            <a:ext cx="3240361" cy="30153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0066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054" y="3654025"/>
            <a:ext cx="3375376" cy="3150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0800000" flipV="1">
            <a:off x="251521" y="3774013"/>
            <a:ext cx="2880319" cy="256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800" b="1" dirty="0" smtClean="0">
              <a:solidFill>
                <a:schemeClr val="bg1"/>
              </a:solidFill>
            </a:endParaRPr>
          </a:p>
          <a:p>
            <a:r>
              <a:rPr lang="ru-RU" sz="1800" b="1" dirty="0" smtClean="0">
                <a:solidFill>
                  <a:schemeClr val="bg1"/>
                </a:solidFill>
              </a:rPr>
              <a:t>ДОУ № 110, </a:t>
            </a:r>
          </a:p>
          <a:p>
            <a:r>
              <a:rPr lang="ru-RU" sz="1800" b="1" dirty="0" smtClean="0">
                <a:solidFill>
                  <a:schemeClr val="bg1"/>
                </a:solidFill>
              </a:rPr>
              <a:t>ДОУ №135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победитель  областного этапов всероссийского конкурса  «Российская организация высокой социальной эффективности  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7084" y="4149080"/>
            <a:ext cx="2700300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b="1" dirty="0" smtClean="0">
              <a:solidFill>
                <a:schemeClr val="bg1"/>
              </a:solidFill>
            </a:endParaRPr>
          </a:p>
          <a:p>
            <a:r>
              <a:rPr lang="ru-RU" sz="1600" b="1" dirty="0" smtClean="0">
                <a:solidFill>
                  <a:schemeClr val="bg1"/>
                </a:solidFill>
              </a:rPr>
              <a:t>«</a:t>
            </a:r>
            <a:r>
              <a:rPr lang="ru-RU" sz="1600" b="1" dirty="0">
                <a:solidFill>
                  <a:schemeClr val="bg1"/>
                </a:solidFill>
              </a:rPr>
              <a:t>Первоцвет» (</a:t>
            </a:r>
            <a:r>
              <a:rPr lang="ru-RU" sz="1600" b="1" dirty="0" smtClean="0">
                <a:solidFill>
                  <a:schemeClr val="bg1"/>
                </a:solidFill>
              </a:rPr>
              <a:t>ФПЛО)</a:t>
            </a:r>
            <a:endParaRPr lang="ru-RU" sz="1600" b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chemeClr val="bg1"/>
                </a:solidFill>
              </a:rPr>
              <a:t>ППО </a:t>
            </a:r>
            <a:r>
              <a:rPr lang="ru-RU" sz="1600" b="1" dirty="0">
                <a:solidFill>
                  <a:schemeClr val="bg1"/>
                </a:solidFill>
              </a:rPr>
              <a:t>«</a:t>
            </a:r>
            <a:r>
              <a:rPr lang="ru-RU" sz="1600" b="1" dirty="0" err="1">
                <a:solidFill>
                  <a:schemeClr val="bg1"/>
                </a:solidFill>
              </a:rPr>
              <a:t>ЭкоСфера</a:t>
            </a:r>
            <a:r>
              <a:rPr lang="ru-RU" sz="1600" b="1" dirty="0">
                <a:solidFill>
                  <a:schemeClr val="bg1"/>
                </a:solidFill>
              </a:rPr>
              <a:t>» г. Липецка</a:t>
            </a:r>
            <a:r>
              <a:rPr lang="ru-RU" sz="1600" b="1" dirty="0" smtClean="0">
                <a:solidFill>
                  <a:schemeClr val="bg1"/>
                </a:solidFill>
              </a:rPr>
              <a:t>,</a:t>
            </a: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r>
              <a:rPr lang="ru-RU" sz="1600" b="1" dirty="0">
                <a:solidFill>
                  <a:schemeClr val="bg1"/>
                </a:solidFill>
              </a:rPr>
              <a:t>ППО ДОУ № 134 г. Липецка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337084" y="728699"/>
            <a:ext cx="2700300" cy="1895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</a:rPr>
              <a:t>   </a:t>
            </a:r>
            <a:r>
              <a:rPr lang="ru-RU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квиз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«70 лет вместе с Профсоюзом» (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ФПЛО)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-Мартынова Ольга Анатольевна- председатель ППО МБОУ СШ №70 г. Липецка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0066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11656"/>
            <a:ext cx="3105344" cy="295833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76545" y="638690"/>
            <a:ext cx="26552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</a:rPr>
              <a:t> Богомолова Е.А. – </a:t>
            </a:r>
          </a:p>
          <a:p>
            <a:r>
              <a:rPr lang="ru-RU" sz="1500" b="1" dirty="0" smtClean="0">
                <a:solidFill>
                  <a:schemeClr val="bg1"/>
                </a:solidFill>
              </a:rPr>
              <a:t>руководитель ДДТ «Городской»  победитель Всероссийского конкурса «Арктур» в номинации  «Руководитель»</a:t>
            </a:r>
            <a:endParaRPr lang="ru-RU" sz="15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0066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780" y="1949835"/>
            <a:ext cx="3105344" cy="295833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861810" y="2483895"/>
            <a:ext cx="261028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</a:rPr>
              <a:t>Наумова Н.Н- </a:t>
            </a:r>
            <a:r>
              <a:rPr lang="ru-RU" sz="1600" b="1" dirty="0" smtClean="0">
                <a:solidFill>
                  <a:schemeClr val="bg1"/>
                </a:solidFill>
              </a:rPr>
              <a:t>заведующий ДОУ №119 победитель  областного конкурса      « Лучший социальный партнер»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758455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abstraktnye-fony-dlya-prezentacii-volny-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8029" y="2375"/>
            <a:ext cx="9212943" cy="68556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96825" y="3113963"/>
            <a:ext cx="2520279" cy="1980221"/>
          </a:xfrm>
        </p:spPr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endParaRPr lang="ru-RU" sz="2000" dirty="0"/>
          </a:p>
          <a:p>
            <a:pPr eaLnBrk="1" hangingPunct="1">
              <a:buFontTx/>
              <a:buNone/>
            </a:pPr>
            <a:endParaRPr lang="ru-RU" sz="2000" dirty="0"/>
          </a:p>
          <a:p>
            <a:pPr eaLnBrk="1" hangingPunct="1">
              <a:buFontTx/>
              <a:buNone/>
            </a:pPr>
            <a:endParaRPr lang="ru-RU" sz="2000" dirty="0"/>
          </a:p>
          <a:p>
            <a:pPr eaLnBrk="1" hangingPunct="1">
              <a:buFontTx/>
              <a:buNone/>
            </a:pPr>
            <a:endParaRPr lang="ru-RU" sz="2000" dirty="0"/>
          </a:p>
          <a:p>
            <a:pPr algn="r" eaLnBrk="1" hangingPunct="1">
              <a:buNone/>
            </a:pPr>
            <a:r>
              <a:rPr lang="ru-RU" alt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33CC"/>
                </a:solidFill>
                <a:effectLst>
                  <a:reflection blurRad="12700" stA="28000" endPos="45000" dist="1000" dir="5400000" sy="-100000" algn="bl" rotWithShape="0"/>
                </a:effectLst>
                <a:latin typeface="Book Antiqua" pitchFamily="18" charset="0"/>
              </a:rPr>
              <a:t>     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44152" y="233645"/>
            <a:ext cx="6818258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Награждение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090" y="1043735"/>
            <a:ext cx="3600400" cy="225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0066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809" y="876569"/>
            <a:ext cx="2520281" cy="2553618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" y="4284095"/>
            <a:ext cx="2880321" cy="193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0066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821" y="3519010"/>
            <a:ext cx="2745304" cy="27003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31948" y="1255685"/>
            <a:ext cx="2205245" cy="241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Почетная грамота ФПЛО – 7 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Нагрудный знак  </a:t>
            </a:r>
            <a:r>
              <a:rPr lang="ru-RU" b="1" dirty="0">
                <a:solidFill>
                  <a:schemeClr val="bg1"/>
                </a:solidFill>
              </a:rPr>
              <a:t>ЦС  Профсоюза  образования </a:t>
            </a:r>
            <a:r>
              <a:rPr lang="ru-RU" b="1" dirty="0" smtClean="0">
                <a:solidFill>
                  <a:schemeClr val="bg1"/>
                </a:solidFill>
              </a:rPr>
              <a:t>-5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Почетная </a:t>
            </a:r>
            <a:r>
              <a:rPr lang="ru-RU" b="1" dirty="0" smtClean="0">
                <a:solidFill>
                  <a:schemeClr val="bg1"/>
                </a:solidFill>
              </a:rPr>
              <a:t>грамота ЦС  Профсоюза  образования </a:t>
            </a:r>
            <a:r>
              <a:rPr lang="ru-RU" b="1" dirty="0" smtClean="0">
                <a:solidFill>
                  <a:schemeClr val="bg1"/>
                </a:solidFill>
              </a:rPr>
              <a:t>-17</a:t>
            </a:r>
            <a:endParaRPr lang="ru-RU" b="1" dirty="0">
              <a:solidFill>
                <a:schemeClr val="bg1"/>
              </a:solidFill>
            </a:endParaRPr>
          </a:p>
          <a:p>
            <a:endParaRPr lang="ru-RU" b="1" dirty="0" smtClean="0">
              <a:solidFill>
                <a:schemeClr val="bg1"/>
              </a:solidFill>
            </a:endParaRPr>
          </a:p>
          <a:p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31840" y="3789040"/>
            <a:ext cx="2286792" cy="2289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Почетная грамота областного Совета депутатов – 1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Почетная </a:t>
            </a:r>
            <a:r>
              <a:rPr lang="ru-RU" b="1" dirty="0">
                <a:solidFill>
                  <a:schemeClr val="bg1"/>
                </a:solidFill>
              </a:rPr>
              <a:t>грамота</a:t>
            </a:r>
          </a:p>
          <a:p>
            <a:r>
              <a:rPr lang="ru-RU" b="1" dirty="0">
                <a:solidFill>
                  <a:schemeClr val="bg1"/>
                </a:solidFill>
              </a:rPr>
              <a:t> ЛОО – </a:t>
            </a:r>
            <a:r>
              <a:rPr lang="ru-RU" b="1" dirty="0" smtClean="0">
                <a:solidFill>
                  <a:schemeClr val="bg1"/>
                </a:solidFill>
              </a:rPr>
              <a:t>19 </a:t>
            </a:r>
            <a:endParaRPr lang="ru-RU" b="1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Почетная грамота</a:t>
            </a:r>
          </a:p>
          <a:p>
            <a:r>
              <a:rPr lang="ru-RU" b="1" dirty="0">
                <a:solidFill>
                  <a:schemeClr val="bg1"/>
                </a:solidFill>
              </a:rPr>
              <a:t> ЛГО – </a:t>
            </a:r>
            <a:r>
              <a:rPr lang="ru-RU" b="1" dirty="0" smtClean="0">
                <a:solidFill>
                  <a:schemeClr val="bg1"/>
                </a:solidFill>
              </a:rPr>
              <a:t>32</a:t>
            </a:r>
            <a:endParaRPr lang="ru-RU" b="1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Благодарность ЛГО-</a:t>
            </a:r>
          </a:p>
          <a:p>
            <a:r>
              <a:rPr lang="ru-RU" b="1" dirty="0">
                <a:solidFill>
                  <a:schemeClr val="bg1"/>
                </a:solidFill>
              </a:rPr>
              <a:t>9 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145" y="4284095"/>
            <a:ext cx="3015335" cy="2022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26" y="587588"/>
            <a:ext cx="1980220" cy="3087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35670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abstraktnye-fony-dlya-prezentacii-volny-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8029" y="2375"/>
            <a:ext cx="9212943" cy="68556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-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6525" y="4118826"/>
            <a:ext cx="8190909" cy="1335398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endParaRPr lang="ru-RU" sz="2000" dirty="0"/>
          </a:p>
          <a:p>
            <a:pPr eaLnBrk="1" hangingPunct="1">
              <a:buFontTx/>
              <a:buNone/>
            </a:pPr>
            <a:endParaRPr lang="ru-RU" sz="2000" dirty="0"/>
          </a:p>
          <a:p>
            <a:pPr eaLnBrk="1" hangingPunct="1">
              <a:buFontTx/>
              <a:buNone/>
            </a:pPr>
            <a:endParaRPr lang="ru-RU" sz="2000" dirty="0" smtClean="0"/>
          </a:p>
          <a:p>
            <a:pPr eaLnBrk="1" hangingPunct="1">
              <a:buFontTx/>
              <a:buNone/>
            </a:pPr>
            <a:endParaRPr lang="ru-RU" sz="2000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1" y="233646"/>
            <a:ext cx="9144000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Участие в областном Фестивале самодеятельного </a:t>
            </a:r>
            <a:r>
              <a:rPr lang="ru-RU" sz="2400" b="1" dirty="0">
                <a:solidFill>
                  <a:srgbClr val="FF0000"/>
                </a:solidFill>
              </a:rPr>
              <a:t>творчества «Славим край родной и профессию свою»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21848" y="2663915"/>
            <a:ext cx="3105347" cy="318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00FF"/>
                </a:solidFill>
              </a:rPr>
              <a:t>ИТОГИ В </a:t>
            </a:r>
            <a:r>
              <a:rPr lang="ru-RU" sz="1200" b="1" dirty="0" smtClean="0">
                <a:solidFill>
                  <a:srgbClr val="0000FF"/>
                </a:solidFill>
              </a:rPr>
              <a:t>НОМИНАЦИИ</a:t>
            </a:r>
            <a:endParaRPr lang="ru-RU" sz="1200" dirty="0">
              <a:solidFill>
                <a:srgbClr val="0000FF"/>
              </a:solidFill>
            </a:endParaRPr>
          </a:p>
          <a:p>
            <a:r>
              <a:rPr lang="ru-RU" sz="1200" b="1" dirty="0" smtClean="0">
                <a:solidFill>
                  <a:srgbClr val="0000FF"/>
                </a:solidFill>
              </a:rPr>
              <a:t>«АНСАМБЛЬ</a:t>
            </a:r>
            <a:r>
              <a:rPr lang="ru-RU" sz="1200" b="1" dirty="0">
                <a:solidFill>
                  <a:srgbClr val="0000FF"/>
                </a:solidFill>
              </a:rPr>
              <a:t>, </a:t>
            </a:r>
            <a:r>
              <a:rPr lang="ru-RU" sz="1200" b="1" dirty="0" smtClean="0">
                <a:solidFill>
                  <a:srgbClr val="0000FF"/>
                </a:solidFill>
              </a:rPr>
              <a:t>ХОРОВОЙ КОЛЛЕКТИВ»</a:t>
            </a:r>
          </a:p>
          <a:p>
            <a:r>
              <a:rPr lang="ru-RU" sz="1200" b="1" dirty="0">
                <a:solidFill>
                  <a:srgbClr val="0000FF"/>
                </a:solidFill>
              </a:rPr>
              <a:t>Коллектив «Гармония»</a:t>
            </a:r>
            <a:endParaRPr lang="ru-RU" sz="1200" dirty="0">
              <a:solidFill>
                <a:srgbClr val="0000FF"/>
              </a:solidFill>
            </a:endParaRPr>
          </a:p>
          <a:p>
            <a:r>
              <a:rPr lang="ru-RU" sz="1200" dirty="0">
                <a:solidFill>
                  <a:srgbClr val="0000FF"/>
                </a:solidFill>
              </a:rPr>
              <a:t>МБДОУ № </a:t>
            </a:r>
            <a:r>
              <a:rPr lang="ru-RU" sz="1200" dirty="0" smtClean="0">
                <a:solidFill>
                  <a:srgbClr val="0000FF"/>
                </a:solidFill>
              </a:rPr>
              <a:t>135 г</a:t>
            </a:r>
            <a:r>
              <a:rPr lang="ru-RU" sz="1200" dirty="0">
                <a:solidFill>
                  <a:srgbClr val="0000FF"/>
                </a:solidFill>
              </a:rPr>
              <a:t>. </a:t>
            </a:r>
            <a:r>
              <a:rPr lang="ru-RU" sz="1200" dirty="0" smtClean="0">
                <a:solidFill>
                  <a:srgbClr val="0000FF"/>
                </a:solidFill>
              </a:rPr>
              <a:t>Липецка</a:t>
            </a:r>
          </a:p>
          <a:p>
            <a:r>
              <a:rPr lang="ru-RU" sz="1200" dirty="0" smtClean="0">
                <a:solidFill>
                  <a:srgbClr val="0000FF"/>
                </a:solidFill>
              </a:rPr>
              <a:t>2 место</a:t>
            </a:r>
          </a:p>
          <a:p>
            <a:r>
              <a:rPr lang="ru-RU" sz="1200" b="1" dirty="0">
                <a:solidFill>
                  <a:srgbClr val="0000FF"/>
                </a:solidFill>
              </a:rPr>
              <a:t>Ансамбль «Мелодия</a:t>
            </a:r>
            <a:r>
              <a:rPr lang="ru-RU" sz="1200" b="1" dirty="0" smtClean="0">
                <a:solidFill>
                  <a:srgbClr val="0000FF"/>
                </a:solidFill>
              </a:rPr>
              <a:t>»</a:t>
            </a:r>
            <a:r>
              <a:rPr lang="ru-RU" sz="1200" b="1" dirty="0">
                <a:solidFill>
                  <a:srgbClr val="0000FF"/>
                </a:solidFill>
              </a:rPr>
              <a:t> </a:t>
            </a:r>
            <a:endParaRPr lang="ru-RU" sz="1200" dirty="0">
              <a:solidFill>
                <a:srgbClr val="0000FF"/>
              </a:solidFill>
            </a:endParaRPr>
          </a:p>
          <a:p>
            <a:r>
              <a:rPr lang="ru-RU" sz="1200" dirty="0">
                <a:solidFill>
                  <a:srgbClr val="0000FF"/>
                </a:solidFill>
              </a:rPr>
              <a:t>МАДОУ №4 г. </a:t>
            </a:r>
            <a:r>
              <a:rPr lang="ru-RU" sz="1200" dirty="0" smtClean="0">
                <a:solidFill>
                  <a:srgbClr val="0000FF"/>
                </a:solidFill>
              </a:rPr>
              <a:t>Липецка</a:t>
            </a:r>
          </a:p>
          <a:p>
            <a:r>
              <a:rPr lang="ru-RU" sz="1200" dirty="0" smtClean="0">
                <a:solidFill>
                  <a:srgbClr val="0000FF"/>
                </a:solidFill>
              </a:rPr>
              <a:t>2 место</a:t>
            </a:r>
            <a:endParaRPr lang="ru-RU" sz="1200" dirty="0">
              <a:solidFill>
                <a:srgbClr val="0000FF"/>
              </a:solidFill>
            </a:endParaRPr>
          </a:p>
          <a:p>
            <a:r>
              <a:rPr lang="ru-RU" sz="1200" b="1" dirty="0">
                <a:solidFill>
                  <a:srgbClr val="0000FF"/>
                </a:solidFill>
              </a:rPr>
              <a:t>Хоровой ансамбль «</a:t>
            </a:r>
            <a:r>
              <a:rPr lang="ru-RU" sz="1200" b="1" dirty="0" err="1">
                <a:solidFill>
                  <a:srgbClr val="0000FF"/>
                </a:solidFill>
              </a:rPr>
              <a:t>Забавушки</a:t>
            </a:r>
            <a:r>
              <a:rPr lang="ru-RU" sz="1200" b="1" dirty="0">
                <a:solidFill>
                  <a:srgbClr val="0000FF"/>
                </a:solidFill>
              </a:rPr>
              <a:t>»</a:t>
            </a:r>
            <a:endParaRPr lang="ru-RU" sz="1200" dirty="0">
              <a:solidFill>
                <a:srgbClr val="0000FF"/>
              </a:solidFill>
            </a:endParaRPr>
          </a:p>
          <a:p>
            <a:r>
              <a:rPr lang="ru-RU" sz="1200" dirty="0">
                <a:solidFill>
                  <a:srgbClr val="0000FF"/>
                </a:solidFill>
              </a:rPr>
              <a:t>МБДОУ № 37 г. Липецка</a:t>
            </a:r>
          </a:p>
          <a:p>
            <a:r>
              <a:rPr lang="ru-RU" sz="1200" dirty="0" smtClean="0">
                <a:solidFill>
                  <a:srgbClr val="0000FF"/>
                </a:solidFill>
              </a:rPr>
              <a:t>3 место</a:t>
            </a:r>
            <a:endParaRPr lang="ru-RU" sz="1200" dirty="0">
              <a:solidFill>
                <a:srgbClr val="0000FF"/>
              </a:solidFill>
            </a:endParaRPr>
          </a:p>
          <a:p>
            <a:endParaRPr lang="ru-RU" sz="1200" dirty="0">
              <a:solidFill>
                <a:srgbClr val="0000FF"/>
              </a:solidFill>
            </a:endParaRPr>
          </a:p>
          <a:p>
            <a:pPr algn="l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0" name="Picture 2" descr="https://fplo48.ru/img/gallery/fbvi8pu7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045618"/>
            <a:ext cx="2610290" cy="15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41830" y="1045618"/>
            <a:ext cx="2970330" cy="2179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00FF"/>
                </a:solidFill>
              </a:rPr>
              <a:t>ИТОГИ В НОМИНАЦИИ                           </a:t>
            </a:r>
            <a:endParaRPr lang="ru-RU" sz="1200" dirty="0" smtClean="0">
              <a:solidFill>
                <a:srgbClr val="0000FF"/>
              </a:solidFill>
            </a:endParaRPr>
          </a:p>
          <a:p>
            <a:r>
              <a:rPr lang="ru-RU" sz="1200" b="1" dirty="0" smtClean="0">
                <a:solidFill>
                  <a:srgbClr val="0000FF"/>
                </a:solidFill>
              </a:rPr>
              <a:t>«</a:t>
            </a:r>
            <a:r>
              <a:rPr lang="ru-RU" sz="1200" b="1" dirty="0">
                <a:solidFill>
                  <a:srgbClr val="0000FF"/>
                </a:solidFill>
              </a:rPr>
              <a:t>ХУДОЖЕСТВЕННОЕ СЛОВО</a:t>
            </a:r>
            <a:r>
              <a:rPr lang="ru-RU" sz="1200" b="1" dirty="0" smtClean="0">
                <a:solidFill>
                  <a:srgbClr val="0000FF"/>
                </a:solidFill>
              </a:rPr>
              <a:t>»- </a:t>
            </a:r>
            <a:r>
              <a:rPr lang="ru-RU" b="1" dirty="0">
                <a:solidFill>
                  <a:srgbClr val="0000FF"/>
                </a:solidFill>
              </a:rPr>
              <a:t>Вдовиченко Павел</a:t>
            </a:r>
            <a:endParaRPr lang="ru-RU" dirty="0">
              <a:solidFill>
                <a:srgbClr val="0000FF"/>
              </a:solidFill>
            </a:endParaRPr>
          </a:p>
          <a:p>
            <a:r>
              <a:rPr lang="ru-RU" dirty="0">
                <a:solidFill>
                  <a:srgbClr val="0000FF"/>
                </a:solidFill>
              </a:rPr>
              <a:t>МАУДО Центр развития творчества детей и юношества «Советский</a:t>
            </a:r>
            <a:r>
              <a:rPr lang="ru-RU" dirty="0" smtClean="0">
                <a:solidFill>
                  <a:srgbClr val="0000FF"/>
                </a:solidFill>
              </a:rPr>
              <a:t>»</a:t>
            </a:r>
          </a:p>
          <a:p>
            <a:r>
              <a:rPr lang="ru-RU" dirty="0" smtClean="0">
                <a:solidFill>
                  <a:srgbClr val="0000FF"/>
                </a:solidFill>
              </a:rPr>
              <a:t>3 место</a:t>
            </a:r>
            <a:endParaRPr lang="ru-RU" dirty="0">
              <a:solidFill>
                <a:srgbClr val="0000FF"/>
              </a:solidFill>
            </a:endParaRPr>
          </a:p>
          <a:p>
            <a:pPr algn="l"/>
            <a:endParaRPr lang="ru-RU" dirty="0" smtClean="0"/>
          </a:p>
          <a:p>
            <a:pPr algn="l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1" y="2663915"/>
            <a:ext cx="2790309" cy="393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00FF"/>
                </a:solidFill>
              </a:rPr>
              <a:t>ИТОГИ В НОМИНАЦИИ</a:t>
            </a:r>
            <a:endParaRPr lang="ru-RU" sz="1200" dirty="0">
              <a:solidFill>
                <a:srgbClr val="0000FF"/>
              </a:solidFill>
            </a:endParaRPr>
          </a:p>
          <a:p>
            <a:r>
              <a:rPr lang="ru-RU" sz="1200" b="1" dirty="0">
                <a:solidFill>
                  <a:srgbClr val="0000FF"/>
                </a:solidFill>
              </a:rPr>
              <a:t>«ХОРЕОГРАФИЯ</a:t>
            </a:r>
            <a:r>
              <a:rPr lang="ru-RU" sz="1200" b="1" dirty="0" smtClean="0">
                <a:solidFill>
                  <a:srgbClr val="0000FF"/>
                </a:solidFill>
              </a:rPr>
              <a:t>»</a:t>
            </a:r>
          </a:p>
          <a:p>
            <a:r>
              <a:rPr lang="ru-RU" sz="1200" b="1" dirty="0">
                <a:solidFill>
                  <a:srgbClr val="0000FF"/>
                </a:solidFill>
              </a:rPr>
              <a:t>Коллектив «Девчата»</a:t>
            </a:r>
            <a:endParaRPr lang="ru-RU" sz="1200" dirty="0">
              <a:solidFill>
                <a:srgbClr val="0000FF"/>
              </a:solidFill>
            </a:endParaRPr>
          </a:p>
          <a:p>
            <a:r>
              <a:rPr lang="ru-RU" sz="1200" dirty="0">
                <a:solidFill>
                  <a:srgbClr val="0000FF"/>
                </a:solidFill>
              </a:rPr>
              <a:t>МБДОУ № </a:t>
            </a:r>
            <a:r>
              <a:rPr lang="ru-RU" sz="1200" dirty="0" smtClean="0">
                <a:solidFill>
                  <a:srgbClr val="0000FF"/>
                </a:solidFill>
              </a:rPr>
              <a:t>135</a:t>
            </a:r>
            <a:r>
              <a:rPr lang="ru-RU" sz="1200" dirty="0">
                <a:solidFill>
                  <a:srgbClr val="0000FF"/>
                </a:solidFill>
              </a:rPr>
              <a:t> г. Липецка</a:t>
            </a:r>
          </a:p>
          <a:p>
            <a:r>
              <a:rPr lang="ru-RU" sz="1200" dirty="0">
                <a:solidFill>
                  <a:srgbClr val="0000FF"/>
                </a:solidFill>
              </a:rPr>
              <a:t>1</a:t>
            </a:r>
            <a:r>
              <a:rPr lang="ru-RU" sz="1200" dirty="0" smtClean="0">
                <a:solidFill>
                  <a:srgbClr val="0000FF"/>
                </a:solidFill>
              </a:rPr>
              <a:t> место</a:t>
            </a:r>
          </a:p>
          <a:p>
            <a:r>
              <a:rPr lang="ru-RU" sz="1200" b="1" dirty="0">
                <a:solidFill>
                  <a:srgbClr val="0000FF"/>
                </a:solidFill>
              </a:rPr>
              <a:t>Хореографический коллектив «</a:t>
            </a:r>
            <a:r>
              <a:rPr lang="ru-RU" sz="1200" b="1" dirty="0" err="1">
                <a:solidFill>
                  <a:srgbClr val="0000FF"/>
                </a:solidFill>
              </a:rPr>
              <a:t>Элеганс</a:t>
            </a:r>
            <a:r>
              <a:rPr lang="ru-RU" sz="1200" b="1" dirty="0">
                <a:solidFill>
                  <a:srgbClr val="0000FF"/>
                </a:solidFill>
              </a:rPr>
              <a:t>»</a:t>
            </a:r>
            <a:endParaRPr lang="ru-RU" sz="1200" dirty="0">
              <a:solidFill>
                <a:srgbClr val="0000FF"/>
              </a:solidFill>
            </a:endParaRPr>
          </a:p>
          <a:p>
            <a:r>
              <a:rPr lang="ru-RU" sz="1200" dirty="0">
                <a:solidFill>
                  <a:srgbClr val="0000FF"/>
                </a:solidFill>
              </a:rPr>
              <a:t>МБДОУ № </a:t>
            </a:r>
            <a:r>
              <a:rPr lang="ru-RU" sz="1200" dirty="0" smtClean="0">
                <a:solidFill>
                  <a:srgbClr val="0000FF"/>
                </a:solidFill>
              </a:rPr>
              <a:t>38</a:t>
            </a:r>
            <a:r>
              <a:rPr lang="ru-RU" sz="1200" dirty="0">
                <a:solidFill>
                  <a:srgbClr val="0000FF"/>
                </a:solidFill>
              </a:rPr>
              <a:t> г. Липецка</a:t>
            </a:r>
          </a:p>
          <a:p>
            <a:r>
              <a:rPr lang="ru-RU" sz="1200" dirty="0" smtClean="0">
                <a:solidFill>
                  <a:srgbClr val="0000FF"/>
                </a:solidFill>
              </a:rPr>
              <a:t>2 место</a:t>
            </a:r>
          </a:p>
          <a:p>
            <a:r>
              <a:rPr lang="ru-RU" sz="1200" b="1" dirty="0">
                <a:solidFill>
                  <a:srgbClr val="0000FF"/>
                </a:solidFill>
              </a:rPr>
              <a:t>МАУ Дополнительного образования Дом творчества </a:t>
            </a:r>
            <a:r>
              <a:rPr lang="ru-RU" sz="1200" dirty="0">
                <a:solidFill>
                  <a:srgbClr val="0000FF"/>
                </a:solidFill>
              </a:rPr>
              <a:t>«</a:t>
            </a:r>
            <a:r>
              <a:rPr lang="ru-RU" sz="1200" dirty="0" smtClean="0">
                <a:solidFill>
                  <a:srgbClr val="0000FF"/>
                </a:solidFill>
              </a:rPr>
              <a:t>Октябрьский» г</a:t>
            </a:r>
            <a:r>
              <a:rPr lang="ru-RU" sz="1200" dirty="0">
                <a:solidFill>
                  <a:srgbClr val="0000FF"/>
                </a:solidFill>
              </a:rPr>
              <a:t>. </a:t>
            </a:r>
            <a:r>
              <a:rPr lang="ru-RU" sz="1200" dirty="0" smtClean="0">
                <a:solidFill>
                  <a:srgbClr val="0000FF"/>
                </a:solidFill>
              </a:rPr>
              <a:t>Липецка</a:t>
            </a:r>
          </a:p>
          <a:p>
            <a:r>
              <a:rPr lang="ru-RU" sz="1200" dirty="0" smtClean="0">
                <a:solidFill>
                  <a:srgbClr val="0000FF"/>
                </a:solidFill>
              </a:rPr>
              <a:t>3 место</a:t>
            </a:r>
          </a:p>
          <a:p>
            <a:r>
              <a:rPr lang="ru-RU" sz="1200" b="1" dirty="0">
                <a:solidFill>
                  <a:srgbClr val="0000FF"/>
                </a:solidFill>
              </a:rPr>
              <a:t>Ансамбль «Росинка»</a:t>
            </a:r>
            <a:endParaRPr lang="ru-RU" sz="1200" dirty="0">
              <a:solidFill>
                <a:srgbClr val="0000FF"/>
              </a:solidFill>
            </a:endParaRPr>
          </a:p>
          <a:p>
            <a:r>
              <a:rPr lang="ru-RU" sz="1200" dirty="0">
                <a:solidFill>
                  <a:srgbClr val="0000FF"/>
                </a:solidFill>
              </a:rPr>
              <a:t>МАДОУ детский сад №14 г. </a:t>
            </a:r>
            <a:r>
              <a:rPr lang="ru-RU" sz="1200" dirty="0" smtClean="0">
                <a:solidFill>
                  <a:srgbClr val="0000FF"/>
                </a:solidFill>
              </a:rPr>
              <a:t>Липецка</a:t>
            </a:r>
          </a:p>
          <a:p>
            <a:r>
              <a:rPr lang="ru-RU" sz="1200" dirty="0" smtClean="0">
                <a:solidFill>
                  <a:srgbClr val="0000FF"/>
                </a:solidFill>
              </a:rPr>
              <a:t>3 место</a:t>
            </a:r>
            <a:endParaRPr lang="ru-RU" sz="1200" dirty="0">
              <a:solidFill>
                <a:srgbClr val="0000FF"/>
              </a:solidFill>
            </a:endParaRPr>
          </a:p>
          <a:p>
            <a:endParaRPr lang="ru-RU" sz="1200" dirty="0" smtClean="0"/>
          </a:p>
          <a:p>
            <a:endParaRPr lang="ru-RU" sz="1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012159" y="1045618"/>
            <a:ext cx="2925326" cy="192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00FF"/>
                </a:solidFill>
              </a:rPr>
              <a:t>ИТОГИ В НОМИНАЦИИ                           </a:t>
            </a:r>
            <a:endParaRPr lang="ru-RU" sz="1200" dirty="0" smtClean="0">
              <a:solidFill>
                <a:srgbClr val="0000FF"/>
              </a:solidFill>
            </a:endParaRPr>
          </a:p>
          <a:p>
            <a:r>
              <a:rPr lang="ru-RU" sz="1200" b="1" dirty="0" smtClean="0">
                <a:solidFill>
                  <a:srgbClr val="0000FF"/>
                </a:solidFill>
              </a:rPr>
              <a:t>«ИНСТРУМЕНТАЛЬНЫЙ ЖАНР» </a:t>
            </a:r>
            <a:r>
              <a:rPr lang="ru-RU" b="1" dirty="0">
                <a:solidFill>
                  <a:srgbClr val="0000FF"/>
                </a:solidFill>
              </a:rPr>
              <a:t>Вдовиченко Павел</a:t>
            </a:r>
            <a:endParaRPr lang="ru-RU" dirty="0">
              <a:solidFill>
                <a:srgbClr val="0000FF"/>
              </a:solidFill>
            </a:endParaRPr>
          </a:p>
          <a:p>
            <a:r>
              <a:rPr lang="ru-RU" dirty="0">
                <a:solidFill>
                  <a:srgbClr val="0000FF"/>
                </a:solidFill>
              </a:rPr>
              <a:t>МАУ Дополнительного образования Дом творчества «Октябрьский» города </a:t>
            </a:r>
            <a:r>
              <a:rPr lang="ru-RU" dirty="0" smtClean="0">
                <a:solidFill>
                  <a:srgbClr val="0000FF"/>
                </a:solidFill>
              </a:rPr>
              <a:t>Липецка</a:t>
            </a:r>
          </a:p>
          <a:p>
            <a:r>
              <a:rPr lang="ru-RU" dirty="0">
                <a:solidFill>
                  <a:srgbClr val="0000FF"/>
                </a:solidFill>
              </a:rPr>
              <a:t>2</a:t>
            </a:r>
            <a:r>
              <a:rPr lang="ru-RU" dirty="0" smtClean="0">
                <a:solidFill>
                  <a:srgbClr val="0000FF"/>
                </a:solidFill>
              </a:rPr>
              <a:t> место</a:t>
            </a:r>
            <a:endParaRPr lang="ru-RU" dirty="0">
              <a:solidFill>
                <a:srgbClr val="0000FF"/>
              </a:solidFill>
            </a:endParaRP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327195" y="2663915"/>
            <a:ext cx="2610289" cy="2566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00FF"/>
                </a:solidFill>
              </a:rPr>
              <a:t>ИТОГИ В НОМИНАЦИИ</a:t>
            </a:r>
            <a:br>
              <a:rPr lang="ru-RU" sz="1200" b="1" dirty="0">
                <a:solidFill>
                  <a:srgbClr val="0000FF"/>
                </a:solidFill>
              </a:rPr>
            </a:br>
            <a:r>
              <a:rPr lang="ru-RU" sz="1200" b="1" dirty="0">
                <a:solidFill>
                  <a:srgbClr val="0000FF"/>
                </a:solidFill>
              </a:rPr>
              <a:t>«ПРОФСОЮЗНАЯ АГИТБРИГАДА</a:t>
            </a:r>
            <a:r>
              <a:rPr lang="ru-RU" sz="1200" b="1" dirty="0" smtClean="0">
                <a:solidFill>
                  <a:srgbClr val="0000FF"/>
                </a:solidFill>
              </a:rPr>
              <a:t>»</a:t>
            </a:r>
          </a:p>
          <a:p>
            <a:r>
              <a:rPr lang="ru-RU" sz="1200" b="1" dirty="0">
                <a:solidFill>
                  <a:srgbClr val="0000FF"/>
                </a:solidFill>
              </a:rPr>
              <a:t>Профсоюзная агитбригада</a:t>
            </a:r>
            <a:endParaRPr lang="ru-RU" sz="1200" dirty="0">
              <a:solidFill>
                <a:srgbClr val="0000FF"/>
              </a:solidFill>
            </a:endParaRPr>
          </a:p>
          <a:p>
            <a:r>
              <a:rPr lang="ru-RU" sz="1200" dirty="0">
                <a:solidFill>
                  <a:srgbClr val="0000FF"/>
                </a:solidFill>
              </a:rPr>
              <a:t>МБУ дополнительного образования экологический центр «</a:t>
            </a:r>
            <a:r>
              <a:rPr lang="ru-RU" sz="1200" dirty="0" err="1">
                <a:solidFill>
                  <a:srgbClr val="0000FF"/>
                </a:solidFill>
              </a:rPr>
              <a:t>ЭкоСфера</a:t>
            </a:r>
            <a:r>
              <a:rPr lang="ru-RU" sz="1200" dirty="0" smtClean="0">
                <a:solidFill>
                  <a:srgbClr val="0000FF"/>
                </a:solidFill>
              </a:rPr>
              <a:t>» г</a:t>
            </a:r>
            <a:r>
              <a:rPr lang="ru-RU" sz="1200" dirty="0">
                <a:solidFill>
                  <a:srgbClr val="0000FF"/>
                </a:solidFill>
              </a:rPr>
              <a:t>. </a:t>
            </a:r>
            <a:r>
              <a:rPr lang="ru-RU" sz="1200" dirty="0" smtClean="0">
                <a:solidFill>
                  <a:srgbClr val="0000FF"/>
                </a:solidFill>
              </a:rPr>
              <a:t>Липецка</a:t>
            </a:r>
          </a:p>
          <a:p>
            <a:r>
              <a:rPr lang="ru-RU" sz="1200" dirty="0" smtClean="0">
                <a:solidFill>
                  <a:srgbClr val="0000FF"/>
                </a:solidFill>
              </a:rPr>
              <a:t>2 место</a:t>
            </a:r>
          </a:p>
          <a:p>
            <a:r>
              <a:rPr lang="ru-RU" sz="1200" b="1" dirty="0">
                <a:solidFill>
                  <a:srgbClr val="0000FF"/>
                </a:solidFill>
              </a:rPr>
              <a:t>Профсоюзная агитбригада</a:t>
            </a:r>
            <a:endParaRPr lang="ru-RU" sz="1200" dirty="0">
              <a:solidFill>
                <a:srgbClr val="0000FF"/>
              </a:solidFill>
            </a:endParaRPr>
          </a:p>
          <a:p>
            <a:r>
              <a:rPr lang="ru-RU" sz="1200" dirty="0">
                <a:solidFill>
                  <a:srgbClr val="0000FF"/>
                </a:solidFill>
              </a:rPr>
              <a:t>МБДОУ № </a:t>
            </a:r>
            <a:r>
              <a:rPr lang="ru-RU" sz="1200" dirty="0" smtClean="0">
                <a:solidFill>
                  <a:srgbClr val="0000FF"/>
                </a:solidFill>
              </a:rPr>
              <a:t>38 г</a:t>
            </a:r>
            <a:r>
              <a:rPr lang="ru-RU" sz="1200" dirty="0">
                <a:solidFill>
                  <a:srgbClr val="0000FF"/>
                </a:solidFill>
              </a:rPr>
              <a:t>. Липецка</a:t>
            </a:r>
          </a:p>
          <a:p>
            <a:r>
              <a:rPr lang="ru-RU" sz="1200" dirty="0" smtClean="0">
                <a:solidFill>
                  <a:srgbClr val="0000FF"/>
                </a:solidFill>
              </a:rPr>
              <a:t>2 место</a:t>
            </a:r>
          </a:p>
          <a:p>
            <a:endParaRPr lang="ru-RU" sz="1200" dirty="0">
              <a:solidFill>
                <a:srgbClr val="0000FF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836" y="5217087"/>
            <a:ext cx="2970330" cy="1634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176" y="5217087"/>
            <a:ext cx="2790308" cy="1497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82359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abstraktnye-fony-dlya-prezentacii-volny-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8029" y="2375"/>
            <a:ext cx="9212943" cy="68556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6525" y="4118826"/>
            <a:ext cx="8190909" cy="1335398"/>
          </a:xfrm>
        </p:spPr>
        <p:txBody>
          <a:bodyPr>
            <a:normAutofit fontScale="40000" lnSpcReduction="20000"/>
          </a:bodyPr>
          <a:lstStyle/>
          <a:p>
            <a:pPr eaLnBrk="1" hangingPunct="1">
              <a:buFontTx/>
              <a:buNone/>
            </a:pPr>
            <a:endParaRPr lang="ru-RU" sz="2000" dirty="0"/>
          </a:p>
          <a:p>
            <a:pPr eaLnBrk="1" hangingPunct="1">
              <a:buFontTx/>
              <a:buNone/>
            </a:pPr>
            <a:endParaRPr lang="ru-RU" sz="2000" dirty="0"/>
          </a:p>
          <a:p>
            <a:pPr eaLnBrk="1" hangingPunct="1">
              <a:buFontTx/>
              <a:buNone/>
            </a:pPr>
            <a:endParaRPr lang="ru-RU" sz="2000" dirty="0" smtClean="0"/>
          </a:p>
          <a:p>
            <a:pPr eaLnBrk="1" hangingPunct="1">
              <a:buFontTx/>
              <a:buNone/>
            </a:pPr>
            <a:endParaRPr lang="ru-RU" sz="2000" dirty="0" smtClean="0"/>
          </a:p>
          <a:p>
            <a:pPr algn="ctr" eaLnBrk="1" hangingPunct="1">
              <a:buNone/>
            </a:pPr>
            <a:r>
              <a:rPr lang="ru-RU" alt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33CC"/>
                </a:solidFill>
                <a:effectLst>
                  <a:reflection blurRad="12700" stA="28000" endPos="45000" dist="1000" dir="5400000" sy="-100000" algn="bl" rotWithShape="0"/>
                </a:effectLst>
                <a:latin typeface="Book Antiqua" pitchFamily="18" charset="0"/>
              </a:rPr>
              <a:t>   1  место в конкурсе  ФПЛО «Лучшая </a:t>
            </a:r>
            <a:r>
              <a:rPr lang="ru-RU" altLang="ru-RU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33CC"/>
                </a:solidFill>
                <a:effectLst>
                  <a:reflection blurRad="12700" stA="28000" endPos="45000" dist="1000" dir="5400000" sy="-100000" algn="bl" rotWithShape="0"/>
                </a:effectLst>
                <a:latin typeface="Book Antiqua" pitchFamily="18" charset="0"/>
              </a:rPr>
              <a:t>первичка</a:t>
            </a:r>
            <a:r>
              <a:rPr lang="ru-RU" alt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33CC"/>
                </a:solidFill>
                <a:effectLst>
                  <a:reflection blurRad="12700" stA="28000" endPos="45000" dist="1000" dir="5400000" sy="-100000" algn="bl" rotWithShape="0"/>
                </a:effectLst>
                <a:latin typeface="Book Antiqua" pitchFamily="18" charset="0"/>
              </a:rPr>
              <a:t> года», </a:t>
            </a:r>
          </a:p>
          <a:p>
            <a:pPr algn="ctr" eaLnBrk="1" hangingPunct="1">
              <a:buNone/>
            </a:pPr>
            <a:r>
              <a:rPr lang="ru-RU" alt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33CC"/>
                </a:solidFill>
                <a:effectLst>
                  <a:reflection blurRad="12700" stA="28000" endPos="45000" dist="1000" dir="5400000" sy="-100000" algn="bl" rotWithShape="0"/>
                </a:effectLst>
                <a:latin typeface="Book Antiqua" pitchFamily="18" charset="0"/>
              </a:rPr>
              <a:t>Знак «Территория социального партнерства»   –  ППО ДОУ  № 110  г. Липецка  </a:t>
            </a:r>
            <a:endParaRPr lang="ru-RU" sz="4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06515" y="233646"/>
            <a:ext cx="8937485" cy="164352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Участие в конкурсе ФПЛО «Лучшая </a:t>
            </a:r>
            <a:r>
              <a:rPr lang="ru-RU" sz="2400" b="1" dirty="0" err="1" smtClean="0">
                <a:solidFill>
                  <a:srgbClr val="FF0000"/>
                </a:solidFill>
              </a:rPr>
              <a:t>первичка</a:t>
            </a:r>
            <a:r>
              <a:rPr lang="ru-RU" sz="2400" b="1" dirty="0" smtClean="0">
                <a:solidFill>
                  <a:srgbClr val="FF0000"/>
                </a:solidFill>
              </a:rPr>
              <a:t>  года»,</a:t>
            </a:r>
            <a:r>
              <a:rPr lang="ru-RU" sz="2400" b="1" dirty="0" smtClean="0"/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присвоение Знака </a:t>
            </a:r>
            <a:r>
              <a:rPr lang="ru-RU" sz="2400" b="1" dirty="0">
                <a:solidFill>
                  <a:srgbClr val="FF0000"/>
                </a:solidFill>
              </a:rPr>
              <a:t>ЛОО Профсоюза  «Территория социального партнерства»</a:t>
            </a:r>
            <a:endParaRPr lang="ru-RU" sz="2400" dirty="0">
              <a:solidFill>
                <a:srgbClr val="FF0000"/>
              </a:solidFill>
            </a:endParaRPr>
          </a:p>
          <a:p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51821" y="3293985"/>
            <a:ext cx="2495034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>
              <a:solidFill>
                <a:schemeClr val="bg1"/>
              </a:solidFill>
            </a:endParaRPr>
          </a:p>
          <a:p>
            <a:endParaRPr lang="ru-RU" b="1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0265484"/>
              </p:ext>
            </p:extLst>
          </p:nvPr>
        </p:nvGraphicFramePr>
        <p:xfrm>
          <a:off x="206515" y="5589240"/>
          <a:ext cx="8550950" cy="1066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50950"/>
              </a:tblGrid>
              <a:tr h="428150">
                <a:tc>
                  <a:txBody>
                    <a:bodyPr/>
                    <a:lstStyle/>
                    <a:p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Емельянова</a:t>
                      </a:r>
                      <a:r>
                        <a:rPr kumimoji="0" lang="ru-RU" sz="1800" b="1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Ирина Владимировна – заведующий  ДОУ № 110  г. Липецка</a:t>
                      </a:r>
                      <a:endParaRPr kumimoji="0" lang="ru-RU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99FF"/>
                    </a:solidFill>
                  </a:tcPr>
                </a:tc>
              </a:tr>
              <a:tr h="246561">
                <a:tc>
                  <a:txBody>
                    <a:bodyPr/>
                    <a:lstStyle/>
                    <a:p>
                      <a:r>
                        <a:rPr kumimoji="0" lang="ru-RU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Торшина</a:t>
                      </a:r>
                      <a:r>
                        <a:rPr kumimoji="0" lang="ru-RU" sz="1800" b="1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Юлия Владимировна – председатель  ДОУ № 110   г. Липецка</a:t>
                      </a:r>
                      <a:endParaRPr kumimoji="0" lang="ru-RU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99FF"/>
                    </a:solidFill>
                  </a:tcPr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418542"/>
            <a:ext cx="2643846" cy="3060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4" descr="IMG-20250331-WA000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IMG-20250331-WA000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IMG-20250331-WA0002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0" descr="IMG-20250331-WA0002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184" y="1418542"/>
            <a:ext cx="2475275" cy="3060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 descr="https://sun9-40.userapi.com/impg/noN0oRzO23Y5I2ssyfLFsJ3OncesjTaWyzoQug/gllm1Z08VSQ.jpg?size=833x1045&amp;quality=95&amp;sign=9882afbad3ada5b474b17e0f2a364925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297" y="1418542"/>
            <a:ext cx="2610290" cy="306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7821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abstraktnye-fony-dlya-prezentacii-volny-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8828" y="22383"/>
            <a:ext cx="9202827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6000" y="3059668"/>
            <a:ext cx="4572000" cy="307777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b="1" dirty="0">
              <a:solidFill>
                <a:srgbClr val="0033C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1590" y="503675"/>
            <a:ext cx="2205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5" name="AutoShape 4" descr="🔵 Голубой Круг – Значение и Картинки – 📕 EmojiGui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6" descr="🔵 Голубой Круг – Значение и Картинки – 📕 EmojiGuid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8" descr="🔵 Голубой Круг – Значение и Картинки – 📕 EmojiGuid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0066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37" y="3367445"/>
            <a:ext cx="2925325" cy="292532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0066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035" y="3579590"/>
            <a:ext cx="2835315" cy="283531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0066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74" y="312736"/>
            <a:ext cx="2636695" cy="263669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16605" y="811452"/>
            <a:ext cx="19802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144 </a:t>
            </a:r>
            <a:r>
              <a:rPr lang="ru-RU" sz="1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первичных профсоюзных организаций</a:t>
            </a:r>
            <a:endParaRPr lang="ru-RU" sz="18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0066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050" y="358506"/>
            <a:ext cx="2835315" cy="283531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472100" y="1043735"/>
            <a:ext cx="1949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7 483 </a:t>
            </a:r>
            <a:r>
              <a:rPr lang="ru-RU" sz="1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членов     Профсоюза </a:t>
            </a:r>
            <a:endParaRPr lang="ru-RU" sz="1800" dirty="0"/>
          </a:p>
        </p:txBody>
      </p:sp>
      <p:pic>
        <p:nvPicPr>
          <p:cNvPr id="2062" name="Picture 14" descr="Профсоюзная организация, ГБОУ Школа № 2129, Москв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671599"/>
            <a:ext cx="3015335" cy="283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196624" y="3834045"/>
            <a:ext cx="2027883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71,8%</a:t>
            </a:r>
          </a:p>
          <a:p>
            <a:r>
              <a:rPr lang="ru-RU" sz="1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охват профсоюзным </a:t>
            </a:r>
          </a:p>
          <a:p>
            <a:r>
              <a:rPr lang="ru-RU" sz="1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членством</a:t>
            </a:r>
            <a:endParaRPr lang="ru-RU" sz="1800" dirty="0"/>
          </a:p>
        </p:txBody>
      </p:sp>
      <p:sp>
        <p:nvSpPr>
          <p:cNvPr id="34" name="TextBox 33"/>
          <p:cNvSpPr txBox="1"/>
          <p:nvPr/>
        </p:nvSpPr>
        <p:spPr>
          <a:xfrm>
            <a:off x="5292079" y="4059070"/>
            <a:ext cx="2129551" cy="2142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73%</a:t>
            </a:r>
          </a:p>
          <a:p>
            <a:r>
              <a:rPr lang="ru-RU" sz="1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профсоюзное членство</a:t>
            </a:r>
          </a:p>
          <a:p>
            <a:r>
              <a:rPr lang="ru-RU" sz="1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среди молодежи до 35 лет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1461456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abstraktnye-fony-dlya-prezentacii-volny-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2487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44352" y="3028951"/>
            <a:ext cx="2497778" cy="2065234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Tx/>
              <a:buNone/>
            </a:pPr>
            <a:endParaRPr lang="ru-RU" sz="2000" dirty="0"/>
          </a:p>
          <a:p>
            <a:pPr eaLnBrk="1" hangingPunct="1">
              <a:buFontTx/>
              <a:buNone/>
            </a:pPr>
            <a:endParaRPr lang="ru-RU" sz="2000" dirty="0"/>
          </a:p>
          <a:p>
            <a:pPr lvl="0" eaLnBrk="1" hangingPunct="1">
              <a:buNone/>
            </a:pPr>
            <a:endParaRPr lang="ru-RU" sz="2000" dirty="0"/>
          </a:p>
          <a:p>
            <a:pPr eaLnBrk="1" hangingPunct="1">
              <a:buFontTx/>
              <a:buNone/>
            </a:pPr>
            <a:endParaRPr lang="ru-RU" sz="2000" dirty="0"/>
          </a:p>
          <a:p>
            <a:pPr eaLnBrk="1" hangingPunct="1">
              <a:buFontTx/>
              <a:buNone/>
            </a:pPr>
            <a:endParaRPr lang="ru-RU" sz="2000" dirty="0"/>
          </a:p>
          <a:p>
            <a:pPr algn="r" eaLnBrk="1" hangingPunct="1">
              <a:buNone/>
            </a:pPr>
            <a:r>
              <a:rPr lang="ru-RU" alt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33CC"/>
                </a:solidFill>
                <a:effectLst>
                  <a:reflection blurRad="12700" stA="28000" endPos="45000" dist="1000" dir="5400000" sy="-100000" algn="bl" rotWithShape="0"/>
                </a:effectLst>
                <a:latin typeface="Book Antiqua" pitchFamily="18" charset="0"/>
              </a:rPr>
              <a:t>     </a:t>
            </a:r>
            <a:endParaRPr lang="ru-RU" sz="2000" dirty="0"/>
          </a:p>
        </p:txBody>
      </p:sp>
      <p:pic>
        <p:nvPicPr>
          <p:cNvPr id="5" name="Рисунок 4" descr="bezimeni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850899" y="-482600"/>
            <a:ext cx="3397674" cy="23364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0066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55" y="1264718"/>
            <a:ext cx="3060340" cy="29189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0066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150" y="1415500"/>
            <a:ext cx="2970330" cy="27798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0066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646" y="4059069"/>
            <a:ext cx="2880320" cy="26552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0066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950" y="4059069"/>
            <a:ext cx="2902883" cy="2655296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3445266" y="2592691"/>
            <a:ext cx="2566894" cy="2006439"/>
            <a:chOff x="2819562" y="1709861"/>
            <a:chExt cx="2416768" cy="1672617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2819562" y="1709861"/>
              <a:ext cx="2416768" cy="1672617"/>
            </a:xfrm>
            <a:prstGeom prst="roundRect">
              <a:avLst/>
            </a:prstGeom>
            <a:blipFill rotWithShape="0">
              <a:blip r:embed="rId6" cstate="print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2901212" y="1791511"/>
              <a:ext cx="2253468" cy="1509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3840" tIns="243840" rIns="243840" bIns="243840" numCol="1" spcCol="1270" anchor="ctr" anchorCtr="0">
              <a:noAutofit/>
            </a:bodyPr>
            <a:lstStyle/>
            <a:p>
              <a:pPr lvl="0" algn="ctr" defTabSz="2844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400" kern="1200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91581" y="1943834"/>
            <a:ext cx="265368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>
                <a:solidFill>
                  <a:schemeClr val="bg1"/>
                </a:solidFill>
              </a:rPr>
              <a:t>Председатель городской организации включена в состав приемной </a:t>
            </a:r>
            <a:r>
              <a:rPr lang="ru-RU" b="1" dirty="0" smtClean="0">
                <a:solidFill>
                  <a:schemeClr val="bg1"/>
                </a:solidFill>
              </a:rPr>
              <a:t>комиссии. В </a:t>
            </a:r>
            <a:r>
              <a:rPr lang="ru-RU" b="1" dirty="0">
                <a:solidFill>
                  <a:schemeClr val="bg1"/>
                </a:solidFill>
              </a:rPr>
              <a:t>августе приняла участие в </a:t>
            </a:r>
            <a:r>
              <a:rPr lang="ru-RU" b="1" dirty="0" smtClean="0">
                <a:solidFill>
                  <a:schemeClr val="bg1"/>
                </a:solidFill>
              </a:rPr>
              <a:t>приемке </a:t>
            </a:r>
            <a:r>
              <a:rPr lang="ru-RU" b="1" dirty="0">
                <a:solidFill>
                  <a:schemeClr val="bg1"/>
                </a:solidFill>
              </a:rPr>
              <a:t>образовательных учреждений.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02170" y="2033845"/>
            <a:ext cx="2520280" cy="142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schemeClr val="bg1"/>
                </a:solidFill>
              </a:rPr>
              <a:t>Обучение    уполномоченных </a:t>
            </a:r>
            <a:r>
              <a:rPr lang="ru-RU" b="1" dirty="0">
                <a:solidFill>
                  <a:schemeClr val="bg1"/>
                </a:solidFill>
              </a:rPr>
              <a:t>по охране труда образовательных учреждений  г. Липецка.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6695" y="4591231"/>
            <a:ext cx="1980220" cy="142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FFFF"/>
                </a:solidFill>
              </a:rPr>
              <a:t>У</a:t>
            </a:r>
            <a:r>
              <a:rPr lang="ru-RU" b="1" dirty="0" smtClean="0">
                <a:solidFill>
                  <a:srgbClr val="FFFFFF"/>
                </a:solidFill>
              </a:rPr>
              <a:t>частии </a:t>
            </a:r>
            <a:r>
              <a:rPr lang="ru-RU" b="1" dirty="0">
                <a:solidFill>
                  <a:srgbClr val="FFFFFF"/>
                </a:solidFill>
              </a:rPr>
              <a:t>в областной тематической проверке</a:t>
            </a:r>
            <a:endParaRPr lang="ru-RU" dirty="0">
              <a:solidFill>
                <a:srgbClr val="FFFFFF"/>
              </a:solidFill>
            </a:endParaRPr>
          </a:p>
          <a:p>
            <a:r>
              <a:rPr lang="ru-RU" b="1" dirty="0">
                <a:solidFill>
                  <a:srgbClr val="FFFFFF"/>
                </a:solidFill>
              </a:rPr>
              <a:t>по обеспечению работников СИЗ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22151" y="4689140"/>
            <a:ext cx="2205244" cy="1372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Работа по </a:t>
            </a:r>
            <a:r>
              <a:rPr lang="ru-RU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профилактике несчастных случаев</a:t>
            </a:r>
          </a:p>
          <a:p>
            <a:pPr algn="just"/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0066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845" y="9889"/>
            <a:ext cx="3015335" cy="2795553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 rot="10800000" flipV="1">
            <a:off x="3626894" y="4129565"/>
            <a:ext cx="22952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Охрана труда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31988" y="685612"/>
            <a:ext cx="24801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Информационный листок  </a:t>
            </a:r>
            <a:r>
              <a:rPr lang="ru-RU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«Изменения законодательства по охране труда с 01.09.2024»</a:t>
            </a:r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5796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86816" y="-7152"/>
            <a:ext cx="7304194" cy="915087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182880" indent="0" algn="ctr">
              <a:lnSpc>
                <a:spcPct val="100000"/>
              </a:lnSpc>
              <a:buNone/>
            </a:pPr>
            <a:r>
              <a:rPr lang="ru-RU" sz="2800" dirty="0" smtClean="0">
                <a:latin typeface="Times New Roman"/>
                <a:cs typeface="Times New Roman"/>
              </a:rPr>
              <a:t>                  </a:t>
            </a:r>
            <a:r>
              <a:rPr lang="en-US" sz="2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ОЗДОРОВЛЕНИЕ</a:t>
            </a:r>
            <a:r>
              <a:rPr lang="en-US" sz="2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  </a:t>
            </a:r>
            <a:endParaRPr lang="ru-RU" dirty="0">
              <a:solidFill>
                <a:srgbClr val="0000FF"/>
              </a:solidFill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9004F304-4FC5-0069-42D5-545256201F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3821816"/>
              </p:ext>
            </p:extLst>
          </p:nvPr>
        </p:nvGraphicFramePr>
        <p:xfrm>
          <a:off x="2889128" y="1023061"/>
          <a:ext cx="5792412" cy="5751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67" name="Рисунок 266" descr="Изображение выглядит как эмблема, логотип, символ, Графи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B2544ED3-BF48-38AB-FA68-4BC64CB866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2310" y="-4311"/>
            <a:ext cx="1779139" cy="1363081"/>
          </a:xfrm>
          <a:prstGeom prst="rect">
            <a:avLst/>
          </a:prstGeom>
        </p:spPr>
      </p:pic>
      <p:pic>
        <p:nvPicPr>
          <p:cNvPr id="444" name="Рисунок 443" descr="Изображение выглядит как на открытом воздухе, облако, растение, небо&#10;&#10;Автоматически созданное описание">
            <a:extLst>
              <a:ext uri="{FF2B5EF4-FFF2-40B4-BE49-F238E27FC236}">
                <a16:creationId xmlns:a16="http://schemas.microsoft.com/office/drawing/2014/main" xmlns="" id="{89CBF12B-0E97-2DCD-7B47-484BDEFEE3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628"/>
            <a:ext cx="2694215" cy="2403931"/>
          </a:xfrm>
          <a:prstGeom prst="rect">
            <a:avLst/>
          </a:prstGeom>
        </p:spPr>
      </p:pic>
      <p:pic>
        <p:nvPicPr>
          <p:cNvPr id="446" name="Рисунок 445" descr="Изображение выглядит как на открытом воздухе, небо, трав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xmlns="" id="{1DA0D09F-39F7-1544-3AEB-530EA4DB61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578" y="4471198"/>
            <a:ext cx="2686268" cy="2386802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1" b="16390"/>
          <a:stretch/>
        </p:blipFill>
        <p:spPr bwMode="auto">
          <a:xfrm>
            <a:off x="1" y="2407559"/>
            <a:ext cx="2696936" cy="2063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363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abstraktnye-fony-dlya-prezentacii-volny-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02827" cy="691741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6000" y="3059668"/>
            <a:ext cx="4572000" cy="307777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b="1" dirty="0">
              <a:solidFill>
                <a:srgbClr val="0033C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1590" y="503675"/>
            <a:ext cx="2205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5" name="AutoShape 4" descr="🔵 Голубой Круг – Значение и Картинки – 📕 EmojiGui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6" descr="🔵 Голубой Круг – Значение и Картинки – 📕 EmojiGuid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8" descr="🔵 Голубой Круг – Значение и Картинки – 📕 EmojiGuid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084" y="-62560"/>
            <a:ext cx="9381609" cy="6979976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0066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2431"/>
            <a:ext cx="2591782" cy="2406830"/>
          </a:xfrm>
          <a:prstGeom prst="rect">
            <a:avLst/>
          </a:prstGeom>
        </p:spPr>
      </p:pic>
      <p:sp>
        <p:nvSpPr>
          <p:cNvPr id="44" name="Прямоугольник 43"/>
          <p:cNvSpPr/>
          <p:nvPr/>
        </p:nvSpPr>
        <p:spPr>
          <a:xfrm>
            <a:off x="307975" y="3834045"/>
            <a:ext cx="2283807" cy="148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    539</a:t>
            </a:r>
            <a:endParaRPr lang="ru-RU" sz="3200" b="1" dirty="0">
              <a:ln>
                <a:solidFill>
                  <a:schemeClr val="bg1"/>
                </a:solidFill>
              </a:ln>
              <a:solidFill>
                <a:srgbClr val="FFFFFF"/>
              </a:solidFill>
            </a:endParaRPr>
          </a:p>
          <a:p>
            <a:r>
              <a:rPr lang="ru-RU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членов </a:t>
            </a:r>
            <a:r>
              <a:rPr lang="ru-RU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Профсоюза </a:t>
            </a:r>
            <a:r>
              <a:rPr lang="ru-RU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получили  оздоровление, санаторно-курортное лечение </a:t>
            </a:r>
            <a:endParaRPr lang="ru-RU" i="1" dirty="0"/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0066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835" y="3767461"/>
            <a:ext cx="3240359" cy="3216934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0066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87235" y="3374900"/>
            <a:ext cx="2515588" cy="2574379"/>
          </a:xfrm>
          <a:prstGeom prst="rect">
            <a:avLst/>
          </a:prstGeom>
        </p:spPr>
      </p:pic>
      <p:sp>
        <p:nvSpPr>
          <p:cNvPr id="51" name="Прямоугольник 50"/>
          <p:cNvSpPr/>
          <p:nvPr/>
        </p:nvSpPr>
        <p:spPr>
          <a:xfrm>
            <a:off x="1421441" y="439042"/>
            <a:ext cx="68859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ОЗДОРОВЛЕНИЕ ЧЛЕНОВ ПРОФСОЮЗА И ЧЛЕНОВ СЕМЕЙ в 2024 году 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52" name="Рисунок 51" descr="bezimeni-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84084" y="62091"/>
            <a:ext cx="2675866" cy="165671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10800000" flipH="1" flipV="1">
            <a:off x="6858001" y="3658584"/>
            <a:ext cx="2214500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199</a:t>
            </a:r>
            <a:endParaRPr lang="ru-RU" sz="3200" b="1" i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r>
              <a:rPr lang="ru-RU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членов семьи </a:t>
            </a:r>
            <a:r>
              <a:rPr lang="ru-RU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получили оздоровление ,</a:t>
            </a:r>
          </a:p>
          <a:p>
            <a:r>
              <a:rPr lang="ru-RU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санаторно-курортное лечение </a:t>
            </a:r>
            <a:endParaRPr lang="ru-RU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56865" y="4499445"/>
            <a:ext cx="2745305" cy="157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   1 961 180</a:t>
            </a:r>
            <a:endParaRPr lang="ru-RU" sz="3200" dirty="0">
              <a:ln>
                <a:solidFill>
                  <a:schemeClr val="bg1"/>
                </a:solidFill>
              </a:ln>
              <a:solidFill>
                <a:srgbClr val="FFFFFF"/>
              </a:solidFill>
            </a:endParaRPr>
          </a:p>
          <a:p>
            <a:r>
              <a:rPr lang="ru-RU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рублей </a:t>
            </a:r>
            <a:r>
              <a:rPr lang="ru-RU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израсходовано </a:t>
            </a:r>
            <a:endParaRPr lang="ru-RU" i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r>
              <a:rPr lang="ru-RU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на оздоровление </a:t>
            </a:r>
          </a:p>
          <a:p>
            <a:r>
              <a:rPr lang="ru-RU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членов Профсоюза и членов их семей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1583022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abstraktnye-fony-dlya-prezentacii-volny-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5796" y="-124023"/>
            <a:ext cx="9369255" cy="698202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6000" y="3059668"/>
            <a:ext cx="4572000" cy="307777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b="1" dirty="0">
              <a:solidFill>
                <a:srgbClr val="0033CC"/>
              </a:solidFill>
            </a:endParaRPr>
          </a:p>
        </p:txBody>
      </p:sp>
      <p:sp>
        <p:nvSpPr>
          <p:cNvPr id="15" name="AutoShape 4" descr="🔵 Голубой Круг – Значение и Картинки – 📕 EmojiGui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6" descr="🔵 Голубой Круг – Значение и Картинки – 📕 EmojiGuid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8" descr="🔵 Голубой Круг – Значение и Картинки – 📕 EmojiGuid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0066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184" y="558459"/>
            <a:ext cx="1643847" cy="156858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0066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184" y="2125505"/>
            <a:ext cx="1947420" cy="15516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0066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622" y="3646939"/>
            <a:ext cx="1801378" cy="1627265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0066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604" y="613501"/>
            <a:ext cx="1702982" cy="156431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0066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599" y="2160633"/>
            <a:ext cx="1743089" cy="1490986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2808478" y="2177814"/>
            <a:ext cx="1506552" cy="142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3-х дневные путевки на базу отдыха «Голубой огонек» </a:t>
            </a:r>
          </a:p>
          <a:p>
            <a:r>
              <a:rPr lang="ru-RU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66  путевок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2808478" y="672662"/>
            <a:ext cx="1506552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3-х дневные путевки на базу отдыха «Бригантина»</a:t>
            </a:r>
          </a:p>
          <a:p>
            <a:r>
              <a:rPr lang="ru-RU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150  путевок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5067433" y="5559568"/>
            <a:ext cx="12940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i="1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4830599" y="797988"/>
            <a:ext cx="1417657" cy="1003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Липецкурорт</a:t>
            </a:r>
            <a:endParaRPr lang="ru-RU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риобретено               </a:t>
            </a:r>
            <a:r>
              <a:rPr lang="ru-RU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  курсовок </a:t>
            </a:r>
          </a:p>
          <a:p>
            <a:endParaRPr lang="ru-RU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26968" y="162391"/>
            <a:ext cx="89832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ПРИОБРЕТЕНИЕ ОЗДОРОВИТЕЛЬНЫХ  ПУТЕВОК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182"/>
            <a:ext cx="2601779" cy="20691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" y="2673357"/>
            <a:ext cx="2603259" cy="20518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688" y="594182"/>
            <a:ext cx="2456765" cy="1979723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4830599" y="2438889"/>
            <a:ext cx="1676616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р. Крым (пос. Приморский)</a:t>
            </a:r>
          </a:p>
          <a:p>
            <a:r>
              <a:rPr lang="ru-RU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 путевок 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688" y="2510086"/>
            <a:ext cx="2456765" cy="18348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68" y="4471987"/>
            <a:ext cx="2621147" cy="20859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688" y="4344956"/>
            <a:ext cx="2456765" cy="2144384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0066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599" y="3651619"/>
            <a:ext cx="1571573" cy="1489629"/>
          </a:xfrm>
          <a:prstGeom prst="rect">
            <a:avLst/>
          </a:prstGeom>
        </p:spPr>
      </p:pic>
      <p:sp>
        <p:nvSpPr>
          <p:cNvPr id="43" name="Прямоугольник 42"/>
          <p:cNvSpPr/>
          <p:nvPr/>
        </p:nvSpPr>
        <p:spPr>
          <a:xfrm>
            <a:off x="4948528" y="4000914"/>
            <a:ext cx="14176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Приобретено через фирму «Сириус»               </a:t>
            </a:r>
            <a:r>
              <a:rPr lang="ru-RU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39  путевок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0066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784" y="5121370"/>
            <a:ext cx="1481640" cy="1481640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2808478" y="3779489"/>
            <a:ext cx="1690353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3-х дневные путевки </a:t>
            </a:r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санаторий «Парус» </a:t>
            </a:r>
          </a:p>
          <a:p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</a:t>
            </a:r>
            <a:r>
              <a:rPr lang="ru-RU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путевок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 rot="10800000" flipV="1">
            <a:off x="3877783" y="5456294"/>
            <a:ext cx="14816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Приобретено через </a:t>
            </a:r>
            <a:r>
              <a:rPr lang="ru-RU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Профкурорт</a:t>
            </a:r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</a:t>
            </a:r>
            <a:r>
              <a:rPr lang="ru-RU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  путевок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94026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abstraktnye-fony-dlya-prezentacii-volny-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2662"/>
            <a:ext cx="913733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1590" y="1268759"/>
            <a:ext cx="7805210" cy="1094089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44352" y="3028951"/>
            <a:ext cx="2497778" cy="2065234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eaLnBrk="1" hangingPunct="1">
              <a:buFontTx/>
              <a:buNone/>
            </a:pPr>
            <a:endParaRPr lang="ru-RU" sz="2000" dirty="0"/>
          </a:p>
          <a:p>
            <a:pPr eaLnBrk="1" hangingPunct="1">
              <a:buFontTx/>
              <a:buNone/>
            </a:pPr>
            <a:endParaRPr lang="ru-RU" sz="2000" dirty="0"/>
          </a:p>
          <a:p>
            <a:pPr lvl="0" eaLnBrk="1" hangingPunct="1">
              <a:buNone/>
            </a:pPr>
            <a:endParaRPr lang="ru-RU" sz="2000" dirty="0"/>
          </a:p>
          <a:p>
            <a:pPr eaLnBrk="1" hangingPunct="1">
              <a:buFontTx/>
              <a:buNone/>
            </a:pPr>
            <a:endParaRPr lang="ru-RU" sz="2000" dirty="0"/>
          </a:p>
          <a:p>
            <a:pPr eaLnBrk="1" hangingPunct="1">
              <a:buFontTx/>
              <a:buNone/>
            </a:pPr>
            <a:endParaRPr lang="ru-RU" sz="2000" dirty="0"/>
          </a:p>
          <a:p>
            <a:pPr algn="r" eaLnBrk="1" hangingPunct="1">
              <a:buNone/>
            </a:pPr>
            <a:r>
              <a:rPr lang="ru-RU" alt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33CC"/>
                </a:solidFill>
                <a:effectLst>
                  <a:reflection blurRad="12700" stA="28000" endPos="45000" dist="1000" dir="5400000" sy="-100000" algn="bl" rotWithShape="0"/>
                </a:effectLst>
                <a:latin typeface="Book Antiqua" pitchFamily="18" charset="0"/>
              </a:rPr>
              <a:t>     </a:t>
            </a:r>
            <a:endParaRPr lang="ru-RU" sz="2000" dirty="0"/>
          </a:p>
        </p:txBody>
      </p:sp>
      <p:pic>
        <p:nvPicPr>
          <p:cNvPr id="5" name="Рисунок 4" descr="bezimeni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22191" y="-337887"/>
            <a:ext cx="3397674" cy="23364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0066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770" y="2378299"/>
            <a:ext cx="3500426" cy="3226392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 rot="10800000" flipV="1">
            <a:off x="2141729" y="368660"/>
            <a:ext cx="54456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ДЕТСКОЕ ОЗДОРОВЛЕНИЕ 2024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636786" y="2573904"/>
            <a:ext cx="3780420" cy="2603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На оздоровление                      детей членов        Профсоюза </a:t>
            </a:r>
          </a:p>
          <a:p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было  выделено </a:t>
            </a:r>
          </a:p>
          <a:p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395  000 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рублей </a:t>
            </a: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91495"/>
            <a:ext cx="2636785" cy="2866504"/>
          </a:xfrm>
          <a:prstGeom prst="rect">
            <a:avLst/>
          </a:prstGeom>
        </p:spPr>
      </p:pic>
      <p:sp>
        <p:nvSpPr>
          <p:cNvPr id="7" name="AutoShape 2" descr="Оздоровление детей в 2023 году — УСЗН Администрации Чертковского райо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Оздоровление детей в 2023 году — УСЗН Администрации Чертковского района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 descr="Оздоровление детей в 2023 году — УСЗН Администрации Чертковского район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217" y="3925015"/>
            <a:ext cx="2630122" cy="293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Оздоровление в каникулярный период © Отдел по образованию Пружанского РИК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555" y="2257677"/>
            <a:ext cx="2636784" cy="166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Детская оздоровительная кампания - ОМС Управление Образованием ПГО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695" y="1210193"/>
            <a:ext cx="6098176" cy="99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Оздоровление в каникулярный период © Отдел по образованию Пружанского РИК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0" y="2247197"/>
            <a:ext cx="2733456" cy="162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993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abstraktnye-fony-dlya-prezentacii-volny-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8300"/>
            <a:ext cx="931871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6000" y="3059668"/>
            <a:ext cx="4572000" cy="307777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b="1" dirty="0">
              <a:solidFill>
                <a:srgbClr val="0033CC"/>
              </a:solidFill>
            </a:endParaRPr>
          </a:p>
        </p:txBody>
      </p:sp>
      <p:sp>
        <p:nvSpPr>
          <p:cNvPr id="15" name="AutoShape 4" descr="🔵 Голубой Круг – Значение и Картинки – 📕 EmojiGui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6" descr="🔵 Голубой Круг – Значение и Картинки – 📕 EmojiGuid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8" descr="🔵 Голубой Круг – Значение и Картинки – 📕 EmojiGuid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0066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035" y="953725"/>
            <a:ext cx="1827955" cy="1694615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0066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123" y="2863464"/>
            <a:ext cx="1671598" cy="167159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0066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441" y="4662950"/>
            <a:ext cx="1694615" cy="1694615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0066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309" y="1003556"/>
            <a:ext cx="1859931" cy="177013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0066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309" y="2863464"/>
            <a:ext cx="1769921" cy="1694615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2788093" y="3101373"/>
            <a:ext cx="14176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FFFFFF"/>
                </a:solidFill>
              </a:rPr>
              <a:t>1794,5 тыс</a:t>
            </a:r>
            <a:r>
              <a:rPr lang="ru-RU" sz="1600" dirty="0"/>
              <a:t>. </a:t>
            </a:r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рублей культурно-массовые </a:t>
            </a:r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мероприятия</a:t>
            </a:r>
            <a:endParaRPr lang="ru-RU" i="1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788093" y="1133746"/>
            <a:ext cx="154462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   7307,5 </a:t>
            </a:r>
            <a:r>
              <a:rPr lang="ru-RU" sz="1600" b="1" dirty="0">
                <a:solidFill>
                  <a:schemeClr val="bg1"/>
                </a:solidFill>
              </a:rPr>
              <a:t>тыс. </a:t>
            </a:r>
            <a:r>
              <a:rPr lang="ru-RU" b="1" dirty="0">
                <a:solidFill>
                  <a:schemeClr val="bg1"/>
                </a:solidFill>
              </a:rPr>
              <a:t>рублей </a:t>
            </a:r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премирование членов </a:t>
            </a:r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Профсоюза</a:t>
            </a:r>
            <a:endParaRPr lang="ru-RU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5067054" y="1133745"/>
            <a:ext cx="149987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1961,2 тыс. рублей </a:t>
            </a:r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оздоровление и отдых членов </a:t>
            </a:r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Профсоюза</a:t>
            </a:r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1331640" y="162391"/>
            <a:ext cx="77785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ЦЕЛЕВЫЕ РАСХОДЫ ПРОФСОЮЗА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0066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308" y="4745690"/>
            <a:ext cx="1859932" cy="1611875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5067054" y="2978950"/>
            <a:ext cx="149987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773,4 тыс. </a:t>
            </a:r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рублей </a:t>
            </a:r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м</a:t>
            </a:r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атериальная </a:t>
            </a:r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помощь членам Профсоюза</a:t>
            </a:r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862921" y="4824155"/>
            <a:ext cx="1469800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346,5 тыс</a:t>
            </a:r>
            <a:r>
              <a:rPr lang="ru-RU" sz="1600" dirty="0"/>
              <a:t>. </a:t>
            </a:r>
            <a:r>
              <a:rPr lang="ru-RU" sz="1600" b="1" dirty="0">
                <a:solidFill>
                  <a:schemeClr val="bg1"/>
                </a:solidFill>
              </a:rPr>
              <a:t>рублей</a:t>
            </a:r>
            <a:endParaRPr lang="ru-RU" sz="16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организация  и проведение конкурсов </a:t>
            </a:r>
            <a:endParaRPr lang="ru-RU" i="1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5067055" y="4824156"/>
            <a:ext cx="1499870" cy="148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1004,2 тыс. </a:t>
            </a:r>
            <a:r>
              <a:rPr lang="ru-RU" sz="1600" b="1" dirty="0" smtClean="0">
                <a:solidFill>
                  <a:schemeClr val="bg1"/>
                </a:solidFill>
              </a:rPr>
              <a:t>рублей</a:t>
            </a:r>
          </a:p>
          <a:p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информационная работа и обучение Профактива</a:t>
            </a:r>
            <a:endParaRPr lang="ru-RU" dirty="0"/>
          </a:p>
        </p:txBody>
      </p:sp>
      <p:pic>
        <p:nvPicPr>
          <p:cNvPr id="34" name="Рисунок 33" descr="bezimeni-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83998" y="-327002"/>
            <a:ext cx="2945121" cy="20252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050" y="4145837"/>
            <a:ext cx="1989757" cy="15391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672623"/>
            <a:ext cx="2505548" cy="15613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051" y="1403775"/>
            <a:ext cx="1989757" cy="27398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6" y="3233966"/>
            <a:ext cx="2498458" cy="253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9244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C63C2D9-0850-4620-BE32-11F44A927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3900"/>
            <a:ext cx="9144000" cy="920336"/>
          </a:xfrm>
        </p:spPr>
        <p:txBody>
          <a:bodyPr rtlCol="0"/>
          <a:lstStyle/>
          <a:p>
            <a:pPr algn="ctr" rtl="0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2800" dirty="0" smtClean="0"/>
              <a:t>Правовой </a:t>
            </a:r>
            <a:r>
              <a:rPr lang="ru-RU" sz="2800" dirty="0"/>
              <a:t>инспектор труда липецкой городской организации профсоюза образования осуществляет: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5015163-D5FD-4849-978B-77883FAF79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algn="ctr" rtl="0"/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Всего за 2024 г. правовая помощь была оказана 476 работникам, большая часть на личном приеме, включая устные обращения и телефонные звонки</a:t>
            </a:r>
            <a:endParaRPr lang="ru-RU" sz="20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A1C0347-C2C9-46A2-B7A6-9653B525F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ru-RU" smtClean="0"/>
              <a:pPr rtl="0"/>
              <a:t>26</a:t>
            </a:fld>
            <a:endParaRPr lang="ru-RU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93A6F33C-3AFE-474E-AC15-C00F368C3C6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0" y="1903729"/>
            <a:ext cx="3566202" cy="495389"/>
          </a:xfrm>
        </p:spPr>
        <p:txBody>
          <a:bodyPr rtlCol="0"/>
          <a:lstStyle/>
          <a:p>
            <a:pPr rtl="0"/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личный приём и консультирование членов профсоюза</a:t>
            </a:r>
            <a:endParaRPr lang="ru-RU" sz="2000" dirty="0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xmlns="" id="{C8438480-8B6F-44E5-A602-6240C1B85FB3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5372101" y="1961870"/>
            <a:ext cx="3514724" cy="2834508"/>
          </a:xfrm>
        </p:spPr>
        <p:txBody>
          <a:bodyPr rtlCol="0"/>
          <a:lstStyle/>
          <a:p>
            <a:pPr algn="ctr"/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 2024 год была оказана правовая помощь при разработке 32 проектов коллективных договоров в учреждениях общего, дошкольного и дополнительного образования. Также проведена экспертиза 69 локальных актов (приложений к коллективным договорам). 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rtl="0"/>
            <a:endParaRPr lang="ru-RU" sz="1600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xmlns="" id="{A1EE8A19-6968-4C81-B180-20FEF61ADEE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5606782" y="4963451"/>
            <a:ext cx="3280043" cy="495389"/>
          </a:xfrm>
        </p:spPr>
        <p:txBody>
          <a:bodyPr rtlCol="0"/>
          <a:lstStyle/>
          <a:p>
            <a:pPr rtl="0"/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Коллективно-договорную</a:t>
            </a:r>
            <a:r>
              <a:rPr lang="ru-RU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работу</a:t>
            </a:r>
            <a:endParaRPr lang="ru-RU" sz="2000" dirty="0"/>
          </a:p>
        </p:txBody>
      </p:sp>
      <p:pic>
        <p:nvPicPr>
          <p:cNvPr id="29" name="Рисунок 28" descr="Карандаш">
            <a:extLst>
              <a:ext uri="{FF2B5EF4-FFF2-40B4-BE49-F238E27FC236}">
                <a16:creationId xmlns:a16="http://schemas.microsoft.com/office/drawing/2014/main" xmlns="" id="{F0E35123-11A3-CD40-A44F-8A81B910563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/>
      </p:pic>
      <p:pic>
        <p:nvPicPr>
          <p:cNvPr id="31" name="Рисунок 30" descr="Ноутбук">
            <a:extLst>
              <a:ext uri="{FF2B5EF4-FFF2-40B4-BE49-F238E27FC236}">
                <a16:creationId xmlns:a16="http://schemas.microsoft.com/office/drawing/2014/main" xmlns="" id="{6BF407E9-98AE-2B40-90E3-1B14FC14FDB8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/>
      </p:pic>
      <p:pic>
        <p:nvPicPr>
          <p:cNvPr id="12" name="Рисунок 11" descr="Профсоюзный комитет МДОУ детский сад № 4 города Алушты | Детский сад № 4  «Сказка»">
            <a:extLst>
              <a:ext uri="{FF2B5EF4-FFF2-40B4-BE49-F238E27FC236}">
                <a16:creationId xmlns:a16="http://schemas.microsoft.com/office/drawing/2014/main" xmlns="" id="{9027ADBA-2872-DD35-D2B5-AD56801BAB31}"/>
              </a:ext>
            </a:extLst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37385" y="0"/>
            <a:ext cx="1709382" cy="126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xmlns="" id="{87588F5B-8414-8C04-A99A-376F3E1F3E60}"/>
              </a:ext>
            </a:extLst>
          </p:cNvPr>
          <p:cNvSpPr/>
          <p:nvPr/>
        </p:nvSpPr>
        <p:spPr>
          <a:xfrm>
            <a:off x="2021261" y="4255146"/>
            <a:ext cx="2500699" cy="2070100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340" indent="540385">
              <a:spcAft>
                <a:spcPts val="1000"/>
              </a:spcAft>
            </a:pPr>
            <a:r>
              <a:rPr lang="ru-RU" sz="1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Количество ППО входящих в Липецкую городскую организацию по состоянию на 01.01.2025 г. – 144. Все учреждения имеют коллективные договоры.</a:t>
            </a:r>
            <a:endParaRPr lang="ru-RU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7131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ru-RU"/>
              <a:t>9</a:t>
            </a:r>
          </a:p>
        </p:txBody>
      </p:sp>
      <p:graphicFrame>
        <p:nvGraphicFramePr>
          <p:cNvPr id="6" name="Таблица 5">
            <a:extLst>
              <a:ext uri="{FF2B5EF4-FFF2-40B4-BE49-F238E27FC236}">
                <a16:creationId xmlns:a16="http://schemas.microsoft.com/office/drawing/2014/main" xmlns="" id="{BEE52E89-C526-4F73-86FB-0EB31587CD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957719"/>
              </p:ext>
            </p:extLst>
          </p:nvPr>
        </p:nvGraphicFramePr>
        <p:xfrm>
          <a:off x="836585" y="98630"/>
          <a:ext cx="7413995" cy="64593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43879">
                  <a:extLst>
                    <a:ext uri="{9D8B030D-6E8A-4147-A177-3AD203B41FA5}">
                      <a16:colId xmlns:a16="http://schemas.microsoft.com/office/drawing/2014/main" xmlns="" val="2785900615"/>
                    </a:ext>
                  </a:extLst>
                </a:gridCol>
                <a:gridCol w="1570116">
                  <a:extLst>
                    <a:ext uri="{9D8B030D-6E8A-4147-A177-3AD203B41FA5}">
                      <a16:colId xmlns:a16="http://schemas.microsoft.com/office/drawing/2014/main" xmlns="" val="2287965835"/>
                    </a:ext>
                  </a:extLst>
                </a:gridCol>
              </a:tblGrid>
              <a:tr h="669295">
                <a:tc>
                  <a:txBody>
                    <a:bodyPr/>
                    <a:lstStyle/>
                    <a:p>
                      <a:pPr algn="ctr" rtl="0"/>
                      <a:r>
                        <a:rPr lang="ru-RU" sz="2800" noProof="0" dirty="0"/>
                        <a:t>Исковое заявление</a:t>
                      </a:r>
                    </a:p>
                  </a:txBody>
                  <a:tcPr marL="68580" marR="68580"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2800" noProof="0" dirty="0"/>
                        <a:t>Количество</a:t>
                      </a:r>
                    </a:p>
                  </a:txBody>
                  <a:tcPr marL="68580" marR="6858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730668"/>
                  </a:ext>
                </a:extLst>
              </a:tr>
              <a:tr h="951971">
                <a:tc>
                  <a:txBody>
                    <a:bodyPr/>
                    <a:lstStyle/>
                    <a:p>
                      <a:pPr algn="l" rtl="0"/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 признании права на досрочное назначение страховой пенсии по старости в связи с педагогической пенсией и включению периодов в специальный педагогический стаж</a:t>
                      </a:r>
                      <a:endParaRPr lang="ru-RU" sz="1600" noProof="0" dirty="0"/>
                    </a:p>
                  </a:txBody>
                  <a:tcPr marL="68580" marR="68580"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600" noProof="0" dirty="0"/>
                        <a:t>6</a:t>
                      </a:r>
                    </a:p>
                  </a:txBody>
                  <a:tcPr marL="68580" marR="6858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05186774"/>
                  </a:ext>
                </a:extLst>
              </a:tr>
              <a:tr h="6663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 вынесении судебного приказа о взыскании алиментов на несовершеннолетних детей</a:t>
                      </a:r>
                      <a:endParaRPr lang="ru-RU" sz="1600" noProof="0" dirty="0"/>
                    </a:p>
                  </a:txBody>
                  <a:tcPr marL="68580" marR="68580"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3</a:t>
                      </a:r>
                      <a:endParaRPr lang="ru-RU" sz="1600" noProof="0" dirty="0"/>
                    </a:p>
                  </a:txBody>
                  <a:tcPr marL="68580" marR="6858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60814750"/>
                  </a:ext>
                </a:extLst>
              </a:tr>
              <a:tr h="3860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 взыскании выплат, причитающихся работнику при увольнении</a:t>
                      </a:r>
                      <a:endParaRPr lang="ru-RU" sz="1600" noProof="0" dirty="0"/>
                    </a:p>
                  </a:txBody>
                  <a:tcPr marL="68580" marR="68580"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</a:t>
                      </a:r>
                      <a:endParaRPr lang="ru-RU" sz="1600" noProof="0" dirty="0"/>
                    </a:p>
                  </a:txBody>
                  <a:tcPr marL="68580" marR="6858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86541597"/>
                  </a:ext>
                </a:extLst>
              </a:tr>
              <a:tr h="6663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 возмещении ущерба, причиненного в результате залива квартиры и компенсации морального вреда</a:t>
                      </a:r>
                      <a:endParaRPr lang="ru-RU" sz="1600" noProof="0" dirty="0"/>
                    </a:p>
                  </a:txBody>
                  <a:tcPr marL="68580" marR="68580"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</a:t>
                      </a:r>
                      <a:endParaRPr lang="ru-RU" sz="1600" noProof="0" dirty="0"/>
                    </a:p>
                  </a:txBody>
                  <a:tcPr marL="68580" marR="6858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32936508"/>
                  </a:ext>
                </a:extLst>
              </a:tr>
              <a:tr h="3860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 расторжении брака</a:t>
                      </a:r>
                      <a:endParaRPr lang="ru-RU" sz="1600" noProof="0" dirty="0"/>
                    </a:p>
                  </a:txBody>
                  <a:tcPr marL="68580" marR="68580"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</a:t>
                      </a:r>
                      <a:endParaRPr lang="ru-RU" sz="1600" noProof="0" dirty="0"/>
                    </a:p>
                  </a:txBody>
                  <a:tcPr marL="68580" marR="6858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1867112"/>
                  </a:ext>
                </a:extLst>
              </a:tr>
              <a:tr h="6663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 признании утратившим право пользования жилым помещением и выселении</a:t>
                      </a:r>
                      <a:endParaRPr lang="ru-RU" sz="1600" noProof="0" dirty="0"/>
                    </a:p>
                  </a:txBody>
                  <a:tcPr marL="68580" marR="68580"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</a:t>
                      </a:r>
                      <a:endParaRPr lang="ru-RU" sz="1600" noProof="0" dirty="0"/>
                    </a:p>
                  </a:txBody>
                  <a:tcPr marL="68580" marR="6858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61734650"/>
                  </a:ext>
                </a:extLst>
              </a:tr>
              <a:tr h="6663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 назначении страховой пенсии по старости в связи с проживанием в зоне с льготным социально-экономическим статусом</a:t>
                      </a:r>
                      <a:endParaRPr lang="ru-RU" sz="1600" noProof="0" dirty="0"/>
                    </a:p>
                  </a:txBody>
                  <a:tcPr marL="68580" marR="68580"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</a:t>
                      </a:r>
                      <a:endParaRPr lang="ru-RU" sz="1600" noProof="0" dirty="0"/>
                    </a:p>
                  </a:txBody>
                  <a:tcPr marL="68580" marR="6858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11800327"/>
                  </a:ext>
                </a:extLst>
              </a:tr>
              <a:tr h="386077"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1" noProof="0" dirty="0">
                          <a:solidFill>
                            <a:schemeClr val="tx1"/>
                          </a:solidFill>
                        </a:rPr>
                        <a:t>ИТОГО</a:t>
                      </a:r>
                    </a:p>
                  </a:txBody>
                  <a:tcPr marL="68580" marR="68580"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1" noProof="0" dirty="0"/>
                        <a:t>17</a:t>
                      </a:r>
                    </a:p>
                  </a:txBody>
                  <a:tcPr marL="68580" marR="6858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79273402"/>
                  </a:ext>
                </a:extLst>
              </a:tr>
            </a:tbl>
          </a:graphicData>
        </a:graphic>
      </p:graphicFrame>
      <p:pic>
        <p:nvPicPr>
          <p:cNvPr id="2" name="Рисунок 1" descr="Профсоюзный комитет МДОУ детский сад № 4 города Алушты | Детский сад № 4  «Сказка»">
            <a:extLst>
              <a:ext uri="{FF2B5EF4-FFF2-40B4-BE49-F238E27FC236}">
                <a16:creationId xmlns:a16="http://schemas.microsoft.com/office/drawing/2014/main" xmlns="" id="{5B8D7A70-B84E-4656-6645-7BA81957EA57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3525" y="-171400"/>
            <a:ext cx="1709382" cy="126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835876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908" y="4297705"/>
            <a:ext cx="3702908" cy="1325563"/>
          </a:xfrm>
        </p:spPr>
        <p:txBody>
          <a:bodyPr rtlCol="0"/>
          <a:lstStyle/>
          <a:p>
            <a:pPr rtl="0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0"/>
            <a:ext cx="3761910" cy="6858000"/>
          </a:xfrm>
          <a:solidFill>
            <a:schemeClr val="bg1">
              <a:lumMod val="85000"/>
            </a:schemeClr>
          </a:solidFill>
        </p:spPr>
        <p:txBody>
          <a:bodyPr rtlCol="0"/>
          <a:lstStyle/>
          <a:p>
            <a:pPr marL="0" indent="0" algn="ctr">
              <a:buNone/>
            </a:pPr>
            <a:r>
              <a:rPr lang="ru-RU" sz="1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ru-RU" sz="16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нформационные листы на </a:t>
            </a:r>
            <a:r>
              <a:rPr lang="ru-RU" sz="1600" b="1" dirty="0" smtClean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темы</a:t>
            </a:r>
            <a:r>
              <a:rPr lang="ru-RU" sz="16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0" indent="0">
              <a:buNone/>
            </a:pPr>
            <a:r>
              <a:rPr lang="ru-RU" sz="16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«Разъяснения по вопросу оформления трудовых отношений с педагогическими работниками в организациях отдыха детей и их оздоровления</a:t>
            </a:r>
            <a:r>
              <a:rPr lang="ru-RU" sz="1600" b="1" dirty="0" smtClean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»;</a:t>
            </a:r>
          </a:p>
          <a:p>
            <a:pPr marL="0" indent="0">
              <a:buNone/>
            </a:pPr>
            <a:endParaRPr lang="ru-RU" sz="1600" b="1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16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«Особенности награждения ведомственным знаком отличия Министерства просвещения Российской Федерации  «Отличник просвещения</a:t>
            </a:r>
            <a:r>
              <a:rPr lang="ru-RU" sz="1600" b="1" dirty="0" smtClean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»;</a:t>
            </a:r>
          </a:p>
          <a:p>
            <a:pPr marL="0" indent="0">
              <a:buNone/>
            </a:pPr>
            <a:endParaRPr lang="ru-RU" sz="1600" b="1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16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«Об уточнении понятий «молодой специалист» и «молодой работник</a:t>
            </a:r>
            <a:r>
              <a:rPr lang="ru-RU" sz="1600" b="1" dirty="0" smtClean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»;</a:t>
            </a:r>
          </a:p>
          <a:p>
            <a:pPr marL="0" indent="0">
              <a:buNone/>
            </a:pPr>
            <a:endParaRPr lang="ru-RU" sz="1600" b="1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16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«О праве на досрочное пенсионное обеспечение в связи с принятием приказов Минтруда России об установлении тождеств некоторых должностей</a:t>
            </a:r>
            <a:r>
              <a:rPr lang="ru-RU" sz="1600" b="1" dirty="0" smtClean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»;</a:t>
            </a:r>
          </a:p>
          <a:p>
            <a:pPr marL="0" indent="0">
              <a:buNone/>
            </a:pPr>
            <a:endParaRPr lang="ru-RU" sz="1600" b="1" dirty="0" smtClean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ru-RU" sz="16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 предоставлении советникам директора по воспитанию и взаимодействию с детскими общественными объединениями ежегодного основного удлиненного оплачиваемого отпуска» и др.</a:t>
            </a:r>
          </a:p>
          <a:p>
            <a:pPr marL="0" indent="0" rtl="0">
              <a:buNone/>
            </a:pPr>
            <a:endParaRPr lang="ru-RU" sz="1600" dirty="0">
              <a:solidFill>
                <a:srgbClr val="0000FF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ru-RU" smtClean="0"/>
              <a:pPr rtl="0"/>
              <a:t>28</a:t>
            </a:fld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9A3791E7-7866-EBB0-70EF-16D8E660857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>
            <a:fillRect/>
          </a:stretch>
        </p:blipFill>
        <p:spPr>
          <a:xfrm>
            <a:off x="4188207" y="1089208"/>
            <a:ext cx="3509688" cy="4679584"/>
          </a:xfrm>
        </p:spPr>
      </p:pic>
    </p:spTree>
    <p:extLst>
      <p:ext uri="{BB962C8B-B14F-4D97-AF65-F5344CB8AC3E}">
        <p14:creationId xmlns:p14="http://schemas.microsoft.com/office/powerpoint/2010/main" val="24817026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550" y="143635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ru-RU" sz="4500" b="1" dirty="0" smtClean="0"/>
              <a:t>Направления деятельности</a:t>
            </a:r>
            <a:endParaRPr lang="ru-RU" sz="4500" b="1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1826695" y="1448780"/>
          <a:ext cx="6783415" cy="5092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3012" name="Picture 4" descr="Главная - Чебоксарская городская организация Профессионального союза  работников народного образования и науки РФ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36985" y="3338990"/>
            <a:ext cx="1485165" cy="1485165"/>
          </a:xfrm>
          <a:prstGeom prst="rect">
            <a:avLst/>
          </a:prstGeom>
          <a:noFill/>
        </p:spPr>
      </p:pic>
      <p:cxnSp>
        <p:nvCxnSpPr>
          <p:cNvPr id="15" name="Прямая со стрелкой 14"/>
          <p:cNvCxnSpPr/>
          <p:nvPr/>
        </p:nvCxnSpPr>
        <p:spPr>
          <a:xfrm flipH="1" flipV="1">
            <a:off x="2411760" y="2303875"/>
            <a:ext cx="135013" cy="556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781690" y="1718810"/>
            <a:ext cx="1170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Трудовые права</a:t>
            </a:r>
            <a:endParaRPr lang="ru-RU" dirty="0"/>
          </a:p>
        </p:txBody>
      </p:sp>
      <p:cxnSp>
        <p:nvCxnSpPr>
          <p:cNvPr id="21" name="Прямая со стрелкой 20"/>
          <p:cNvCxnSpPr/>
          <p:nvPr/>
        </p:nvCxnSpPr>
        <p:spPr>
          <a:xfrm flipH="1">
            <a:off x="2141730" y="4239090"/>
            <a:ext cx="495056" cy="6750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556665" y="4914165"/>
            <a:ext cx="11251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Вопросы семейного права</a:t>
            </a:r>
            <a:endParaRPr lang="ru-RU" dirty="0"/>
          </a:p>
        </p:txBody>
      </p:sp>
      <p:cxnSp>
        <p:nvCxnSpPr>
          <p:cNvPr id="26" name="Прямая со стрелкой 25"/>
          <p:cNvCxnSpPr/>
          <p:nvPr/>
        </p:nvCxnSpPr>
        <p:spPr>
          <a:xfrm flipH="1" flipV="1">
            <a:off x="1286635" y="1943835"/>
            <a:ext cx="675074" cy="9901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0" y="3609020"/>
            <a:ext cx="1286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Пенсионное обеспечение</a:t>
            </a:r>
            <a:endParaRPr lang="ru-RU" dirty="0"/>
          </a:p>
        </p:txBody>
      </p:sp>
      <p:cxnSp>
        <p:nvCxnSpPr>
          <p:cNvPr id="33" name="Прямая со стрелкой 32"/>
          <p:cNvCxnSpPr/>
          <p:nvPr/>
        </p:nvCxnSpPr>
        <p:spPr>
          <a:xfrm flipH="1">
            <a:off x="1241630" y="3248980"/>
            <a:ext cx="67507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41530" y="5184195"/>
            <a:ext cx="12416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Социальные гарантии и льготы</a:t>
            </a:r>
            <a:endParaRPr lang="ru-RU" dirty="0"/>
          </a:p>
        </p:txBody>
      </p:sp>
      <p:cxnSp>
        <p:nvCxnSpPr>
          <p:cNvPr id="40" name="Прямая со стрелкой 39"/>
          <p:cNvCxnSpPr/>
          <p:nvPr/>
        </p:nvCxnSpPr>
        <p:spPr>
          <a:xfrm flipH="1">
            <a:off x="1016605" y="4149080"/>
            <a:ext cx="917485" cy="9901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flipH="1">
            <a:off x="1241630" y="3789040"/>
            <a:ext cx="67507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0" y="2843935"/>
            <a:ext cx="12866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Жилищные, земельные вопросы</a:t>
            </a:r>
            <a:endParaRPr lang="ru-RU" dirty="0"/>
          </a:p>
        </p:txBody>
      </p:sp>
      <p:sp>
        <p:nvSpPr>
          <p:cNvPr id="50" name="TextBox 49"/>
          <p:cNvSpPr txBox="1"/>
          <p:nvPr/>
        </p:nvSpPr>
        <p:spPr>
          <a:xfrm>
            <a:off x="206515" y="1268760"/>
            <a:ext cx="16466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Вопросы наследственного права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abstraktnye-fony-dlya-prezentacii-volny-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8828" y="22383"/>
            <a:ext cx="9202827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6000" y="3059668"/>
            <a:ext cx="4572000" cy="307777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b="1" dirty="0">
              <a:solidFill>
                <a:srgbClr val="0033C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1590" y="503675"/>
            <a:ext cx="2205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5" name="AutoShape 4" descr="🔵 Голубой Круг – Значение и Картинки – 📕 EmojiGui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6" descr="🔵 Голубой Круг – Значение и Картинки – 📕 EmojiGuid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8" descr="🔵 Голубой Круг – Значение и Картинки – 📕 EmojiGuid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0066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38" y="3367446"/>
            <a:ext cx="2833750" cy="283375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0066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055" y="3579590"/>
            <a:ext cx="2655295" cy="265529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0066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74" y="312736"/>
            <a:ext cx="2441189" cy="244118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0066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855" y="465139"/>
            <a:ext cx="2594530" cy="259453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932040" y="503676"/>
            <a:ext cx="3600400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FFFF"/>
                </a:solidFill>
              </a:rPr>
              <a:t>67  </a:t>
            </a:r>
            <a:r>
              <a:rPr lang="ru-RU" sz="2000" b="1" dirty="0">
                <a:solidFill>
                  <a:srgbClr val="FFFFFF"/>
                </a:solidFill>
              </a:rPr>
              <a:t>  </a:t>
            </a:r>
            <a:endParaRPr lang="ru-RU" sz="2000" b="1" dirty="0" smtClean="0">
              <a:solidFill>
                <a:srgbClr val="FFFFFF"/>
              </a:solidFill>
            </a:endParaRPr>
          </a:p>
          <a:p>
            <a:r>
              <a:rPr lang="ru-RU" sz="2000" b="1" dirty="0" smtClean="0">
                <a:solidFill>
                  <a:srgbClr val="FFFFFF"/>
                </a:solidFill>
              </a:rPr>
              <a:t> </a:t>
            </a:r>
            <a:r>
              <a:rPr lang="ru-RU" sz="2400" b="1" dirty="0">
                <a:solidFill>
                  <a:srgbClr val="FFFFFF"/>
                </a:solidFill>
              </a:rPr>
              <a:t>ППО </a:t>
            </a:r>
            <a:endParaRPr lang="ru-RU" sz="2400" b="1" dirty="0" smtClean="0">
              <a:solidFill>
                <a:srgbClr val="FFFFFF"/>
              </a:solidFill>
            </a:endParaRPr>
          </a:p>
          <a:p>
            <a:r>
              <a:rPr lang="ru-RU" sz="2400" b="1" dirty="0" smtClean="0">
                <a:solidFill>
                  <a:srgbClr val="FFFFFF"/>
                </a:solidFill>
              </a:rPr>
              <a:t>дошкольных </a:t>
            </a:r>
            <a:r>
              <a:rPr lang="ru-RU" sz="2200" b="1" dirty="0">
                <a:solidFill>
                  <a:srgbClr val="FFFFFF"/>
                </a:solidFill>
              </a:rPr>
              <a:t>образовательных</a:t>
            </a:r>
            <a:r>
              <a:rPr lang="ru-RU" sz="2400" b="1" dirty="0">
                <a:solidFill>
                  <a:srgbClr val="FFFFFF"/>
                </a:solidFill>
              </a:rPr>
              <a:t> учреждений </a:t>
            </a:r>
          </a:p>
          <a:p>
            <a:endParaRPr lang="ru-RU" sz="2000" b="1" dirty="0">
              <a:solidFill>
                <a:srgbClr val="FFFF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202070" y="3656584"/>
            <a:ext cx="2520279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FFFF"/>
                </a:solidFill>
              </a:rPr>
              <a:t>2    </a:t>
            </a:r>
            <a:endParaRPr lang="ru-RU" sz="2400" b="1" dirty="0" smtClean="0">
              <a:solidFill>
                <a:srgbClr val="FFFFFF"/>
              </a:solidFill>
            </a:endParaRPr>
          </a:p>
          <a:p>
            <a:r>
              <a:rPr lang="ru-RU" sz="2400" b="1" dirty="0" smtClean="0">
                <a:solidFill>
                  <a:srgbClr val="FFFFFF"/>
                </a:solidFill>
              </a:rPr>
              <a:t>ППО  </a:t>
            </a:r>
          </a:p>
          <a:p>
            <a:r>
              <a:rPr lang="ru-RU" sz="2400" b="1" dirty="0" smtClean="0">
                <a:solidFill>
                  <a:srgbClr val="FFFFFF"/>
                </a:solidFill>
              </a:rPr>
              <a:t>в других организациях</a:t>
            </a:r>
            <a:endParaRPr lang="ru-RU" sz="2400" b="1" dirty="0">
              <a:solidFill>
                <a:srgbClr val="FFFFFF"/>
              </a:solidFill>
            </a:endParaRPr>
          </a:p>
          <a:p>
            <a:endParaRPr lang="ru-RU" sz="2400" b="1" dirty="0">
              <a:solidFill>
                <a:srgbClr val="FFFFFF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0066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816" y="1697020"/>
            <a:ext cx="2610289" cy="258707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96825" y="2123856"/>
            <a:ext cx="2520280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rgbClr val="009900"/>
                </a:solidFill>
              </a:rPr>
              <a:t>144 </a:t>
            </a:r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rgbClr val="009900"/>
                </a:solidFill>
              </a:rPr>
              <a:t>организации </a:t>
            </a:r>
          </a:p>
          <a:p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rgbClr val="009900"/>
                </a:solidFill>
              </a:rPr>
              <a:t>Профсоюза</a:t>
            </a:r>
            <a:endParaRPr lang="ru-RU" b="1" dirty="0">
              <a:ln>
                <a:solidFill>
                  <a:schemeClr val="bg1"/>
                </a:solidFill>
              </a:ln>
              <a:solidFill>
                <a:srgbClr val="0099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65175" y="503676"/>
            <a:ext cx="2546685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sz="2400" b="1" dirty="0" smtClean="0">
                <a:solidFill>
                  <a:srgbClr val="FFFFFF"/>
                </a:solidFill>
              </a:rPr>
              <a:t>66  </a:t>
            </a:r>
          </a:p>
          <a:p>
            <a:pPr fontAlgn="t"/>
            <a:r>
              <a:rPr lang="ru-RU" sz="2400" b="1" dirty="0" smtClean="0">
                <a:solidFill>
                  <a:srgbClr val="FFFFFF"/>
                </a:solidFill>
              </a:rPr>
              <a:t>ППО </a:t>
            </a:r>
            <a:r>
              <a:rPr lang="ru-RU" sz="2400" b="1" dirty="0">
                <a:solidFill>
                  <a:srgbClr val="FFFFFF"/>
                </a:solidFill>
              </a:rPr>
              <a:t>общеобразовательных </a:t>
            </a:r>
            <a:endParaRPr lang="ru-RU" sz="2400" b="1" dirty="0" smtClean="0">
              <a:solidFill>
                <a:srgbClr val="FFFFFF"/>
              </a:solidFill>
            </a:endParaRPr>
          </a:p>
          <a:p>
            <a:pPr fontAlgn="t"/>
            <a:r>
              <a:rPr lang="ru-RU" sz="2400" b="1" dirty="0" smtClean="0">
                <a:solidFill>
                  <a:srgbClr val="FFFFFF"/>
                </a:solidFill>
              </a:rPr>
              <a:t>школ</a:t>
            </a:r>
            <a:endParaRPr lang="ru-RU" sz="2400" b="1" dirty="0">
              <a:solidFill>
                <a:srgbClr val="FFFF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3338" y="3579591"/>
            <a:ext cx="2938572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sz="2400" b="1" dirty="0">
                <a:solidFill>
                  <a:srgbClr val="FFFFFF"/>
                </a:solidFill>
              </a:rPr>
              <a:t>9   </a:t>
            </a:r>
          </a:p>
          <a:p>
            <a:pPr fontAlgn="t"/>
            <a:r>
              <a:rPr lang="ru-RU" sz="2400" b="1" dirty="0" smtClean="0">
                <a:solidFill>
                  <a:srgbClr val="FFFFFF"/>
                </a:solidFill>
              </a:rPr>
              <a:t>ППО </a:t>
            </a:r>
          </a:p>
          <a:p>
            <a:pPr fontAlgn="t"/>
            <a:r>
              <a:rPr lang="ru-RU" sz="2400" b="1" dirty="0" smtClean="0">
                <a:solidFill>
                  <a:srgbClr val="FFFFFF"/>
                </a:solidFill>
              </a:rPr>
              <a:t>учреждений </a:t>
            </a:r>
            <a:r>
              <a:rPr lang="ru-RU" sz="2400" b="1" dirty="0">
                <a:solidFill>
                  <a:srgbClr val="FFFFFF"/>
                </a:solidFill>
              </a:rPr>
              <a:t>дополнительного образования</a:t>
            </a:r>
          </a:p>
        </p:txBody>
      </p:sp>
      <p:pic>
        <p:nvPicPr>
          <p:cNvPr id="19" name="Рисунок 18" descr="bezimeni-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26795" y="-358678"/>
            <a:ext cx="3263612" cy="234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3383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abstraktnye-fony-dlya-prezentacii-volny-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2085" y="-171400"/>
            <a:ext cx="9166085" cy="7313773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91580" y="-81389"/>
            <a:ext cx="6945896" cy="1125124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36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/>
            </a:r>
            <a:br>
              <a:rPr lang="ru-RU" sz="36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</a:br>
            <a:r>
              <a:rPr lang="ru-RU" sz="36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/>
            </a:r>
            <a:br>
              <a:rPr lang="ru-RU" sz="36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</a:br>
            <a:r>
              <a:rPr lang="ru-RU" sz="36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     </a:t>
            </a:r>
            <a:br>
              <a:rPr lang="ru-RU" sz="36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</a:br>
            <a:r>
              <a:rPr lang="ru-RU" sz="36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/>
            </a:r>
            <a:br>
              <a:rPr lang="ru-RU" sz="36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</a:br>
            <a:r>
              <a:rPr lang="ru-RU" sz="36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             </a:t>
            </a:r>
            <a:br>
              <a:rPr lang="ru-RU" sz="36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</a:br>
            <a:r>
              <a:rPr lang="ru-RU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/>
            </a:r>
            <a:br>
              <a:rPr lang="ru-RU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</a:br>
            <a:r>
              <a:rPr lang="ru-RU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/>
            </a:r>
            <a:br>
              <a:rPr lang="ru-RU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</a:br>
            <a:r>
              <a:rPr lang="ru-RU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/>
            </a:r>
            <a:br>
              <a:rPr lang="ru-RU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</a:br>
            <a:r>
              <a:rPr lang="ru-RU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/>
            </a:r>
            <a:br>
              <a:rPr lang="ru-RU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</a:br>
            <a:r>
              <a:rPr lang="ru-RU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/>
            </a:r>
            <a:br>
              <a:rPr lang="ru-RU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</a:br>
            <a:r>
              <a:rPr lang="ru-RU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/>
            </a:r>
            <a:br>
              <a:rPr lang="ru-RU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</a:br>
            <a:r>
              <a:rPr lang="ru-RU" sz="3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      </a:t>
            </a:r>
            <a:r>
              <a:rPr lang="ru-RU" sz="40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Информационная </a:t>
            </a:r>
            <a:r>
              <a:rPr lang="ru-RU" sz="40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работа</a:t>
            </a:r>
            <a:r>
              <a:rPr lang="ru-RU" sz="4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</a:t>
            </a:r>
            <a:endParaRPr lang="ru-RU" sz="36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0350" y="717550"/>
            <a:ext cx="8578850" cy="16373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fontAlgn="t"/>
            <a:endParaRPr lang="ru-RU" dirty="0"/>
          </a:p>
          <a:p>
            <a:pPr fontAlgn="t"/>
            <a:endParaRPr lang="ru-RU" sz="4000" dirty="0">
              <a:solidFill>
                <a:srgbClr val="FF0000"/>
              </a:solidFill>
            </a:endParaRPr>
          </a:p>
          <a:p>
            <a:pPr algn="l" fontAlgn="t"/>
            <a:r>
              <a:rPr lang="ru-RU" sz="3200" b="1" dirty="0">
                <a:solidFill>
                  <a:srgbClr val="3333CC"/>
                </a:solidFill>
              </a:rPr>
              <a:t>    </a:t>
            </a:r>
            <a:endParaRPr lang="ru-RU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71" y="4329100"/>
            <a:ext cx="4680520" cy="270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6575" y="1583795"/>
            <a:ext cx="5265585" cy="269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800" b="1" dirty="0">
              <a:solidFill>
                <a:srgbClr val="FF0000"/>
              </a:solidFill>
            </a:endParaRPr>
          </a:p>
          <a:p>
            <a:endParaRPr lang="ru-RU" sz="1800" b="1" dirty="0">
              <a:solidFill>
                <a:srgbClr val="FF0000"/>
              </a:solidFill>
            </a:endParaRPr>
          </a:p>
          <a:p>
            <a:endParaRPr lang="ru-RU" sz="1800" b="1" dirty="0">
              <a:solidFill>
                <a:srgbClr val="FF0000"/>
              </a:solidFill>
            </a:endParaRPr>
          </a:p>
          <a:p>
            <a:endParaRPr lang="ru-RU" sz="1800" b="1" dirty="0">
              <a:solidFill>
                <a:srgbClr val="FF0000"/>
              </a:solidFill>
            </a:endParaRPr>
          </a:p>
          <a:p>
            <a:endParaRPr lang="ru-RU" sz="1800" b="1" dirty="0">
              <a:solidFill>
                <a:srgbClr val="FF0000"/>
              </a:solidFill>
            </a:endParaRPr>
          </a:p>
          <a:p>
            <a:endParaRPr lang="ru-RU" sz="1800" b="1" dirty="0">
              <a:solidFill>
                <a:srgbClr val="FF0000"/>
              </a:solidFill>
            </a:endParaRPr>
          </a:p>
          <a:p>
            <a:endParaRPr lang="ru-RU" sz="1800" b="1" dirty="0">
              <a:solidFill>
                <a:srgbClr val="FF0000"/>
              </a:solidFill>
            </a:endParaRPr>
          </a:p>
          <a:p>
            <a:r>
              <a:rPr lang="ru-RU" sz="1800" b="1" dirty="0" smtClean="0">
                <a:solidFill>
                  <a:srgbClr val="FF0000"/>
                </a:solidFill>
              </a:rPr>
              <a:t>    Сайт </a:t>
            </a:r>
            <a:r>
              <a:rPr lang="ru-RU" sz="1800" b="1" dirty="0">
                <a:solidFill>
                  <a:srgbClr val="FF0000"/>
                </a:solidFill>
              </a:rPr>
              <a:t>городской организации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0066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071846"/>
            <a:ext cx="2827040" cy="278615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282190" y="4464114"/>
            <a:ext cx="248869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FFFF"/>
                </a:solidFill>
              </a:rPr>
              <a:t>Выпущено</a:t>
            </a:r>
            <a:endParaRPr lang="ru-RU" sz="2800" b="1" dirty="0">
              <a:solidFill>
                <a:srgbClr val="FFFFFF"/>
              </a:solidFill>
            </a:endParaRPr>
          </a:p>
          <a:p>
            <a:r>
              <a:rPr lang="ru-RU" sz="1800" b="1" dirty="0">
                <a:solidFill>
                  <a:srgbClr val="FFFFFF"/>
                </a:solidFill>
              </a:rPr>
              <a:t>Информационных листков – </a:t>
            </a:r>
            <a:r>
              <a:rPr lang="ru-RU" sz="2000" b="1" dirty="0" smtClean="0">
                <a:solidFill>
                  <a:srgbClr val="FFFFFF"/>
                </a:solidFill>
              </a:rPr>
              <a:t>10</a:t>
            </a:r>
            <a:endParaRPr lang="ru-RU" sz="2000" b="1" dirty="0">
              <a:solidFill>
                <a:srgbClr val="FFFFFF"/>
              </a:solidFill>
            </a:endParaRPr>
          </a:p>
          <a:p>
            <a:r>
              <a:rPr lang="ru-RU" sz="1800" b="1" dirty="0">
                <a:solidFill>
                  <a:srgbClr val="FFFFFF"/>
                </a:solidFill>
              </a:rPr>
              <a:t>Профсоюзных афиш</a:t>
            </a:r>
          </a:p>
          <a:p>
            <a:r>
              <a:rPr lang="ru-RU" sz="2400" b="1" dirty="0">
                <a:solidFill>
                  <a:srgbClr val="FFFFFF"/>
                </a:solidFill>
              </a:rPr>
              <a:t> - </a:t>
            </a:r>
            <a:r>
              <a:rPr lang="ru-RU" sz="2400" b="1" dirty="0" smtClean="0">
                <a:solidFill>
                  <a:srgbClr val="FFFFFF"/>
                </a:solidFill>
              </a:rPr>
              <a:t>11</a:t>
            </a:r>
            <a:endParaRPr lang="ru-RU" sz="2400" b="1" dirty="0">
              <a:solidFill>
                <a:srgbClr val="FFFFFF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57E9C8C-2443-A173-17A7-A40C674878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6671" y="527545"/>
            <a:ext cx="3490334" cy="344015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076" y="647516"/>
            <a:ext cx="3240359" cy="3411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04038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abstraktnye-fony-dlya-prezentacii-volny-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32113" y="0"/>
            <a:ext cx="9276113" cy="6925093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0350" y="1"/>
            <a:ext cx="7477126" cy="1536234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36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/>
            </a:r>
            <a:br>
              <a:rPr lang="ru-RU" sz="36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</a:br>
            <a:r>
              <a:rPr lang="ru-RU" sz="36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/>
            </a:r>
            <a:br>
              <a:rPr lang="ru-RU" sz="36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</a:br>
            <a:r>
              <a:rPr lang="ru-RU" sz="36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     </a:t>
            </a:r>
            <a:br>
              <a:rPr lang="ru-RU" sz="36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</a:br>
            <a:r>
              <a:rPr lang="ru-RU" sz="36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/>
            </a:r>
            <a:br>
              <a:rPr lang="ru-RU" sz="36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</a:br>
            <a:r>
              <a:rPr lang="ru-RU" sz="36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             </a:t>
            </a:r>
            <a:br>
              <a:rPr lang="ru-RU" sz="36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</a:br>
            <a:r>
              <a:rPr lang="ru-RU" sz="3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/>
            </a:r>
            <a:br>
              <a:rPr lang="ru-RU" sz="3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</a:br>
            <a:r>
              <a:rPr lang="ru-RU" sz="3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/>
            </a:r>
            <a:br>
              <a:rPr lang="ru-RU" sz="3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</a:br>
            <a:r>
              <a:rPr lang="ru-RU" sz="3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/>
            </a:r>
            <a:br>
              <a:rPr lang="ru-RU" sz="3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</a:br>
            <a:r>
              <a:rPr lang="ru-RU" sz="3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/>
            </a:r>
            <a:br>
              <a:rPr lang="ru-RU" sz="3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</a:br>
            <a:r>
              <a:rPr lang="ru-RU" sz="3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/>
            </a:r>
            <a:br>
              <a:rPr lang="ru-RU" sz="3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</a:br>
            <a:r>
              <a:rPr lang="ru-RU" sz="3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/>
            </a:r>
            <a:br>
              <a:rPr lang="ru-RU" sz="3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</a:br>
            <a:r>
              <a:rPr lang="ru-RU" sz="3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/>
            </a:r>
            <a:br>
              <a:rPr lang="ru-RU" sz="3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</a:br>
            <a:r>
              <a:rPr lang="ru-RU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/>
            </a:r>
            <a:br>
              <a:rPr lang="ru-RU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</a:br>
            <a:r>
              <a:rPr lang="ru-RU" sz="3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/>
            </a:r>
            <a:br>
              <a:rPr lang="ru-RU" sz="3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</a:br>
            <a:r>
              <a:rPr lang="ru-RU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/>
            </a:r>
            <a:br>
              <a:rPr lang="ru-RU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</a:br>
            <a:r>
              <a:rPr lang="ru-RU" sz="3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/>
            </a:r>
            <a:br>
              <a:rPr lang="ru-RU" sz="3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</a:br>
            <a:r>
              <a:rPr lang="ru-RU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/>
            </a:r>
            <a:br>
              <a:rPr lang="ru-RU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</a:br>
            <a:r>
              <a:rPr lang="ru-RU" sz="44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Наши информационные партнеры</a:t>
            </a:r>
            <a:r>
              <a:rPr lang="ru-RU" sz="44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</a:t>
            </a:r>
            <a:endParaRPr lang="ru-RU" sz="4400" b="1" dirty="0" smtClean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0350" y="717550"/>
            <a:ext cx="8578850" cy="16373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fontAlgn="t"/>
            <a:endParaRPr lang="ru-RU" dirty="0"/>
          </a:p>
          <a:p>
            <a:pPr fontAlgn="t"/>
            <a:endParaRPr lang="ru-RU" sz="4000" dirty="0">
              <a:solidFill>
                <a:srgbClr val="FF0000"/>
              </a:solidFill>
            </a:endParaRPr>
          </a:p>
          <a:p>
            <a:pPr algn="l" fontAlgn="t"/>
            <a:r>
              <a:rPr lang="ru-RU" sz="3200" b="1" dirty="0" smtClean="0">
                <a:solidFill>
                  <a:srgbClr val="3333CC"/>
                </a:solidFill>
              </a:rPr>
              <a:t>    </a:t>
            </a:r>
            <a:endParaRPr lang="ru-RU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bezimeni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2200" y="-261410"/>
            <a:ext cx="3118500" cy="1982865"/>
          </a:xfrm>
          <a:prstGeom prst="rect">
            <a:avLst/>
          </a:prstGeom>
        </p:spPr>
      </p:pic>
      <p:pic>
        <p:nvPicPr>
          <p:cNvPr id="2050" name="Picture 2" descr="http://fplo48.ru/imgeml2rtka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35" y="3918030"/>
            <a:ext cx="3870430" cy="169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45" y="1810122"/>
            <a:ext cx="3780420" cy="1585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025" y="1813160"/>
            <a:ext cx="3420379" cy="1435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https://lg.lpgzt.ru/include/img/main-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025" y="3918030"/>
            <a:ext cx="3915434" cy="169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6771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abstraktnye-fony-dlya-prezentacii-volny-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86" y="0"/>
            <a:ext cx="9121914" cy="6905506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91579" y="-81389"/>
            <a:ext cx="7335815" cy="1935214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/>
            </a:r>
            <a:br>
              <a:rPr lang="ru-RU" sz="36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</a:br>
            <a:r>
              <a:rPr lang="ru-RU" sz="36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/>
            </a:r>
            <a:br>
              <a:rPr lang="ru-RU" sz="36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</a:br>
            <a:r>
              <a:rPr lang="ru-RU" sz="36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     </a:t>
            </a:r>
            <a:br>
              <a:rPr lang="ru-RU" sz="36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</a:br>
            <a:r>
              <a:rPr lang="ru-RU" sz="36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/>
            </a:r>
            <a:br>
              <a:rPr lang="ru-RU" sz="36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</a:br>
            <a:r>
              <a:rPr lang="ru-RU" sz="36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             </a:t>
            </a:r>
            <a:br>
              <a:rPr lang="ru-RU" sz="36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</a:br>
            <a:r>
              <a:rPr lang="ru-RU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/>
            </a:r>
            <a:br>
              <a:rPr lang="ru-RU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</a:br>
            <a:r>
              <a:rPr lang="ru-RU" sz="3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/>
            </a:r>
            <a:br>
              <a:rPr lang="ru-RU" sz="3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</a:br>
            <a:r>
              <a:rPr lang="ru-RU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/>
            </a:r>
            <a:br>
              <a:rPr lang="ru-RU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</a:br>
            <a:r>
              <a:rPr lang="ru-RU" sz="3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/>
            </a:r>
            <a:br>
              <a:rPr lang="ru-RU" sz="3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</a:br>
            <a:r>
              <a:rPr lang="ru-RU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/>
            </a:r>
            <a:br>
              <a:rPr lang="ru-RU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</a:br>
            <a:r>
              <a:rPr lang="ru-RU" sz="3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/>
            </a:r>
            <a:br>
              <a:rPr lang="ru-RU" sz="3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</a:br>
            <a:r>
              <a:rPr lang="ru-RU" sz="3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/>
            </a:r>
            <a:br>
              <a:rPr lang="ru-RU" sz="3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</a:br>
            <a:r>
              <a:rPr lang="ru-RU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/>
            </a:r>
            <a:br>
              <a:rPr lang="ru-RU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</a:br>
            <a:r>
              <a:rPr lang="ru-RU" sz="3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/>
            </a:r>
            <a:br>
              <a:rPr lang="ru-RU" sz="3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</a:br>
            <a:r>
              <a:rPr lang="ru-RU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/>
            </a:r>
            <a:br>
              <a:rPr lang="ru-RU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</a:br>
            <a:r>
              <a:rPr lang="ru-RU" sz="2200" dirty="0">
                <a:solidFill>
                  <a:srgbClr val="0000FF"/>
                </a:solidFill>
                <a:latin typeface="Century Gothic" panose="020B0502020202020204" pitchFamily="34" charset="0"/>
              </a:rPr>
              <a:t>Липецкая городская организация Профсоюза работников народного образования и науки Российской Федерации</a:t>
            </a:r>
            <a:r>
              <a:rPr lang="ru-RU" sz="3600" b="1" dirty="0" smtClean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b="1" dirty="0" smtClean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ln>
                  <a:solidFill>
                    <a:srgbClr val="FF0000"/>
                  </a:solidFill>
                </a:ln>
                <a:solidFill>
                  <a:srgbClr val="3333FF"/>
                </a:solidFill>
              </a:rPr>
              <a:t> </a:t>
            </a:r>
            <a:endParaRPr lang="ru-RU" sz="3600" b="1" dirty="0" smtClean="0">
              <a:ln>
                <a:solidFill>
                  <a:srgbClr val="FF0000"/>
                </a:solidFill>
              </a:ln>
              <a:solidFill>
                <a:srgbClr val="3333FF"/>
              </a:solidFill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0350" y="717550"/>
            <a:ext cx="8578850" cy="16373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fontAlgn="t"/>
            <a:endParaRPr lang="ru-RU" dirty="0"/>
          </a:p>
          <a:p>
            <a:pPr fontAlgn="t"/>
            <a:endParaRPr lang="ru-RU" sz="4000" dirty="0">
              <a:solidFill>
                <a:srgbClr val="FF0000"/>
              </a:solidFill>
            </a:endParaRPr>
          </a:p>
          <a:p>
            <a:pPr algn="l" fontAlgn="t"/>
            <a:r>
              <a:rPr lang="ru-RU" sz="3200" b="1" dirty="0" smtClean="0">
                <a:solidFill>
                  <a:srgbClr val="3333CC"/>
                </a:solidFill>
              </a:rPr>
              <a:t>    </a:t>
            </a:r>
            <a:endParaRPr lang="ru-RU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bezimeni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57265" y="-344257"/>
            <a:ext cx="3105345" cy="212361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26594" y="1943836"/>
            <a:ext cx="70657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22-78-28  председатель </a:t>
            </a:r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Минина </a:t>
            </a:r>
            <a:r>
              <a:rPr lang="ru-RU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Наталия Николаевна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91681" y="2573906"/>
            <a:ext cx="63007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22-78-20  </a:t>
            </a:r>
            <a:r>
              <a:rPr lang="ru-RU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главный бухгалтер </a:t>
            </a:r>
          </a:p>
          <a:p>
            <a:pPr algn="just"/>
            <a:r>
              <a:rPr lang="ru-RU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                Гаврилова Людмила Ивановна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76746" y="3429000"/>
            <a:ext cx="623319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22-08-58 </a:t>
            </a:r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правовой </a:t>
            </a:r>
            <a:r>
              <a:rPr lang="ru-RU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инспектор труда</a:t>
            </a:r>
          </a:p>
          <a:p>
            <a:pPr algn="just"/>
            <a:r>
              <a:rPr lang="ru-RU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Пендюрина </a:t>
            </a:r>
            <a:r>
              <a:rPr lang="ru-RU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Ирина Сергеевна</a:t>
            </a:r>
          </a:p>
          <a:p>
            <a:pPr algn="just"/>
            <a:endParaRPr lang="ru-RU" sz="2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36785" y="4253841"/>
            <a:ext cx="6390709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just"/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22-78-58  специалист по делопроизводству</a:t>
            </a:r>
          </a:p>
          <a:p>
            <a:pPr algn="just"/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Заболотная Наталья  Ивановна</a:t>
            </a:r>
            <a:endParaRPr lang="ru-RU" sz="2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2025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abstraktnye-fony-dlya-prezentacii-volny-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931" y="-21496"/>
            <a:ext cx="9209931" cy="687949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41530" y="1088740"/>
            <a:ext cx="8497670" cy="52383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fontAlgn="t"/>
            <a:endParaRPr lang="ru-RU" sz="40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</a:pPr>
            <a:r>
              <a:rPr lang="ru-RU" sz="3200" b="1" dirty="0" smtClean="0">
                <a:solidFill>
                  <a:srgbClr val="3333CC"/>
                </a:solidFill>
              </a:rPr>
              <a:t>    </a:t>
            </a:r>
            <a:r>
              <a:rPr lang="ru-RU" altLang="ru-RU" dirty="0"/>
              <a:t> </a:t>
            </a:r>
            <a:r>
              <a:rPr lang="ru-RU" altLang="ru-RU" sz="3200" dirty="0">
                <a:solidFill>
                  <a:srgbClr val="3333CC"/>
                </a:solidFill>
              </a:rPr>
              <a:t>Общая численность Липецкой городской организации Профсоюза по состоянию на </a:t>
            </a:r>
            <a:r>
              <a:rPr lang="ru-RU" altLang="ru-RU" sz="3200" dirty="0" smtClean="0">
                <a:solidFill>
                  <a:srgbClr val="3333CC"/>
                </a:solidFill>
              </a:rPr>
              <a:t> </a:t>
            </a:r>
            <a:r>
              <a:rPr lang="ru-RU" altLang="ru-RU" sz="3200" b="1" dirty="0" smtClean="0">
                <a:solidFill>
                  <a:srgbClr val="FF0000"/>
                </a:solidFill>
              </a:rPr>
              <a:t>1 </a:t>
            </a:r>
            <a:r>
              <a:rPr lang="ru-RU" altLang="ru-RU" sz="3200" b="1" dirty="0">
                <a:solidFill>
                  <a:srgbClr val="FF0000"/>
                </a:solidFill>
              </a:rPr>
              <a:t>января </a:t>
            </a:r>
            <a:r>
              <a:rPr lang="ru-RU" altLang="ru-RU" sz="3200" b="1" dirty="0" smtClean="0">
                <a:solidFill>
                  <a:srgbClr val="FF0000"/>
                </a:solidFill>
              </a:rPr>
              <a:t>2025 </a:t>
            </a:r>
            <a:r>
              <a:rPr lang="ru-RU" altLang="ru-RU" sz="3200" b="1" dirty="0">
                <a:solidFill>
                  <a:srgbClr val="FF0000"/>
                </a:solidFill>
              </a:rPr>
              <a:t>г. </a:t>
            </a:r>
            <a:r>
              <a:rPr lang="ru-RU" altLang="ru-RU" sz="3200" dirty="0">
                <a:solidFill>
                  <a:srgbClr val="3333CC"/>
                </a:solidFill>
              </a:rPr>
              <a:t>составляет</a:t>
            </a:r>
            <a:r>
              <a:rPr lang="ru-RU" altLang="ru-RU" sz="3200" b="1" dirty="0"/>
              <a:t> </a:t>
            </a:r>
            <a:r>
              <a:rPr lang="ru-RU" altLang="ru-RU" sz="3200" b="1" dirty="0">
                <a:solidFill>
                  <a:srgbClr val="FF0000"/>
                </a:solidFill>
              </a:rPr>
              <a:t> </a:t>
            </a:r>
            <a:r>
              <a:rPr lang="ru-RU" altLang="ru-RU" sz="3200" b="1" dirty="0" smtClean="0">
                <a:solidFill>
                  <a:srgbClr val="FF0000"/>
                </a:solidFill>
              </a:rPr>
              <a:t>7 483 </a:t>
            </a:r>
            <a:r>
              <a:rPr lang="ru-RU" altLang="ru-RU" sz="3200" dirty="0">
                <a:solidFill>
                  <a:srgbClr val="3333CC"/>
                </a:solidFill>
              </a:rPr>
              <a:t>чел.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3200" dirty="0"/>
              <a:t>	</a:t>
            </a:r>
            <a:endParaRPr lang="ru-RU" altLang="ru-RU" sz="3200" dirty="0" smtClean="0"/>
          </a:p>
          <a:p>
            <a:pPr>
              <a:spcBef>
                <a:spcPct val="0"/>
              </a:spcBef>
              <a:buFontTx/>
              <a:buNone/>
            </a:pPr>
            <a:endParaRPr lang="ru-RU" altLang="ru-RU" sz="3200" dirty="0" smtClean="0">
              <a:solidFill>
                <a:srgbClr val="3333CC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3200" dirty="0" smtClean="0">
              <a:solidFill>
                <a:srgbClr val="3333CC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3200" dirty="0" smtClean="0">
                <a:solidFill>
                  <a:srgbClr val="3333CC"/>
                </a:solidFill>
              </a:rPr>
              <a:t>Из </a:t>
            </a:r>
            <a:r>
              <a:rPr lang="ru-RU" altLang="ru-RU" sz="3200" dirty="0">
                <a:solidFill>
                  <a:srgbClr val="3333CC"/>
                </a:solidFill>
              </a:rPr>
              <a:t>них: </a:t>
            </a:r>
            <a:r>
              <a:rPr lang="ru-RU" altLang="ru-RU" sz="3200" b="1" dirty="0" smtClean="0">
                <a:solidFill>
                  <a:srgbClr val="FF0000"/>
                </a:solidFill>
              </a:rPr>
              <a:t>7 444  </a:t>
            </a:r>
            <a:r>
              <a:rPr lang="ru-RU" altLang="ru-RU" sz="3200" dirty="0" smtClean="0">
                <a:solidFill>
                  <a:srgbClr val="3333CC"/>
                </a:solidFill>
              </a:rPr>
              <a:t>работающих  </a:t>
            </a:r>
            <a:r>
              <a:rPr lang="ru-RU" altLang="ru-RU" sz="3200" dirty="0">
                <a:solidFill>
                  <a:srgbClr val="3333CC"/>
                </a:solidFill>
              </a:rPr>
              <a:t>и </a:t>
            </a:r>
            <a:r>
              <a:rPr lang="ru-RU" altLang="ru-RU" sz="3200" b="1" dirty="0" smtClean="0">
                <a:solidFill>
                  <a:srgbClr val="FF0000"/>
                </a:solidFill>
              </a:rPr>
              <a:t>39 </a:t>
            </a:r>
            <a:r>
              <a:rPr lang="ru-RU" altLang="ru-RU" sz="3200" dirty="0">
                <a:solidFill>
                  <a:srgbClr val="3333CC"/>
                </a:solidFill>
              </a:rPr>
              <a:t>неработающих </a:t>
            </a:r>
            <a:r>
              <a:rPr lang="ru-RU" altLang="ru-RU" sz="3200" dirty="0" smtClean="0">
                <a:solidFill>
                  <a:srgbClr val="3333CC"/>
                </a:solidFill>
              </a:rPr>
              <a:t>пенсионеров.</a:t>
            </a:r>
            <a:endParaRPr lang="ru-RU" altLang="ru-RU" sz="3200" dirty="0">
              <a:solidFill>
                <a:srgbClr val="3333CC"/>
              </a:solidFill>
            </a:endParaRPr>
          </a:p>
          <a:p>
            <a:pPr algn="l" fontAlgn="t"/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bezimeni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26795" y="-358678"/>
            <a:ext cx="3263612" cy="2340260"/>
          </a:xfrm>
          <a:prstGeom prst="rect">
            <a:avLst/>
          </a:prstGeom>
        </p:spPr>
      </p:pic>
      <p:pic>
        <p:nvPicPr>
          <p:cNvPr id="9" name="Picture 14" descr="Профсоюзная организация, ГБОУ Школа № 2129, Москв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851" y="3042796"/>
            <a:ext cx="2880320" cy="169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49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abstraktnye-fony-dlya-prezentacii-volny-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187" y="0"/>
            <a:ext cx="9196187" cy="691248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0350" y="717550"/>
            <a:ext cx="8578850" cy="586006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fontAlgn="t"/>
            <a:endParaRPr lang="ru-RU" dirty="0"/>
          </a:p>
          <a:p>
            <a:pPr fontAlgn="t"/>
            <a:endParaRPr lang="ru-RU" sz="4000" dirty="0">
              <a:solidFill>
                <a:srgbClr val="FF0000"/>
              </a:solidFill>
            </a:endParaRPr>
          </a:p>
          <a:p>
            <a:r>
              <a:rPr lang="ru-RU" sz="3200" b="1" dirty="0" smtClean="0">
                <a:solidFill>
                  <a:srgbClr val="3333CC"/>
                </a:solidFill>
              </a:rPr>
              <a:t>    </a:t>
            </a:r>
            <a:r>
              <a:rPr lang="ru-RU" altLang="ru-RU" dirty="0"/>
              <a:t> </a:t>
            </a:r>
            <a:r>
              <a:rPr lang="ru-RU" altLang="ru-RU" sz="3200" dirty="0">
                <a:solidFill>
                  <a:srgbClr val="0000FF"/>
                </a:solidFill>
              </a:rPr>
              <a:t>Общий охват профсоюзным членством среди работающих по городу составил </a:t>
            </a:r>
            <a:r>
              <a:rPr lang="ru-RU" altLang="ru-RU" sz="3600" b="1" dirty="0" smtClean="0">
                <a:solidFill>
                  <a:srgbClr val="FF0000"/>
                </a:solidFill>
              </a:rPr>
              <a:t>71,8%</a:t>
            </a:r>
            <a:r>
              <a:rPr lang="ru-RU" altLang="ru-RU" sz="3600" dirty="0" smtClean="0">
                <a:solidFill>
                  <a:srgbClr val="FF0000"/>
                </a:solidFill>
              </a:rPr>
              <a:t>, </a:t>
            </a:r>
            <a:endParaRPr lang="ru-RU" altLang="ru-RU" sz="3600" dirty="0">
              <a:solidFill>
                <a:srgbClr val="FF0000"/>
              </a:solidFill>
            </a:endParaRPr>
          </a:p>
          <a:p>
            <a:r>
              <a:rPr lang="ru-RU" altLang="ru-RU" sz="3200" i="1" dirty="0">
                <a:solidFill>
                  <a:srgbClr val="0000FF"/>
                </a:solidFill>
              </a:rPr>
              <a:t>рост на  </a:t>
            </a:r>
            <a:r>
              <a:rPr lang="ru-RU" altLang="ru-RU" sz="3200" b="1" i="1" dirty="0" smtClean="0">
                <a:solidFill>
                  <a:srgbClr val="FF0000"/>
                </a:solidFill>
              </a:rPr>
              <a:t>2,8 %</a:t>
            </a:r>
            <a:r>
              <a:rPr lang="ru-RU" altLang="ru-RU" sz="3600" b="1" i="1" dirty="0" smtClean="0">
                <a:solidFill>
                  <a:srgbClr val="FF0000"/>
                </a:solidFill>
              </a:rPr>
              <a:t>.</a:t>
            </a:r>
            <a:endParaRPr lang="ru-RU" altLang="ru-RU" sz="3200" i="1" dirty="0" smtClean="0">
              <a:solidFill>
                <a:srgbClr val="FF0000"/>
              </a:solidFill>
            </a:endParaRPr>
          </a:p>
          <a:p>
            <a:r>
              <a:rPr lang="ru-RU" altLang="ru-RU" sz="3200" i="1" dirty="0">
                <a:solidFill>
                  <a:srgbClr val="0000FF"/>
                </a:solidFill>
              </a:rPr>
              <a:t>п</a:t>
            </a:r>
            <a:r>
              <a:rPr lang="ru-RU" altLang="ru-RU" sz="3200" i="1" dirty="0" smtClean="0">
                <a:solidFill>
                  <a:srgbClr val="0000FF"/>
                </a:solidFill>
              </a:rPr>
              <a:t>рофсоюзный охват среди молодежи </a:t>
            </a:r>
          </a:p>
          <a:p>
            <a:r>
              <a:rPr lang="ru-RU" altLang="ru-RU" sz="3600" b="1" dirty="0" smtClean="0">
                <a:solidFill>
                  <a:srgbClr val="FF0000"/>
                </a:solidFill>
              </a:rPr>
              <a:t>73%</a:t>
            </a:r>
          </a:p>
          <a:p>
            <a:r>
              <a:rPr lang="ru-RU" altLang="ru-RU" sz="3200" i="1" dirty="0">
                <a:solidFill>
                  <a:srgbClr val="0000FF"/>
                </a:solidFill>
              </a:rPr>
              <a:t>рост на  </a:t>
            </a:r>
            <a:r>
              <a:rPr lang="ru-RU" altLang="ru-RU" sz="3200" b="1" i="1" dirty="0" smtClean="0">
                <a:solidFill>
                  <a:srgbClr val="FF0000"/>
                </a:solidFill>
              </a:rPr>
              <a:t>1,6 </a:t>
            </a:r>
            <a:r>
              <a:rPr lang="ru-RU" altLang="ru-RU" sz="3200" b="1" i="1" dirty="0">
                <a:solidFill>
                  <a:srgbClr val="FF0000"/>
                </a:solidFill>
              </a:rPr>
              <a:t>%</a:t>
            </a:r>
            <a:r>
              <a:rPr lang="ru-RU" altLang="ru-RU" sz="3600" b="1" i="1" dirty="0">
                <a:solidFill>
                  <a:srgbClr val="FF0000"/>
                </a:solidFill>
              </a:rPr>
              <a:t>.</a:t>
            </a:r>
            <a:endParaRPr lang="ru-RU" altLang="ru-RU" sz="3200" i="1" dirty="0">
              <a:solidFill>
                <a:srgbClr val="FF0000"/>
              </a:solidFill>
            </a:endParaRPr>
          </a:p>
          <a:p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bezimeni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26795" y="-358678"/>
            <a:ext cx="3263612" cy="234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8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abstraktnye-fony-dlya-prezentacii-volny-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404"/>
            <a:ext cx="9143999" cy="6910289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27101" y="0"/>
            <a:ext cx="5715129" cy="117875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dirty="0" smtClean="0">
                <a:solidFill>
                  <a:schemeClr val="bg1"/>
                </a:solidFill>
              </a:rPr>
              <a:t/>
            </a:r>
            <a:br>
              <a:rPr lang="ru-RU" altLang="ru-RU" dirty="0" smtClean="0">
                <a:solidFill>
                  <a:schemeClr val="bg1"/>
                </a:solidFill>
              </a:rPr>
            </a:br>
            <a:r>
              <a:rPr lang="ru-RU" altLang="ru-RU" dirty="0" smtClean="0">
                <a:solidFill>
                  <a:schemeClr val="bg1"/>
                </a:solidFill>
              </a:rPr>
              <a:t/>
            </a:r>
            <a:br>
              <a:rPr lang="ru-RU" altLang="ru-RU" dirty="0" smtClean="0">
                <a:solidFill>
                  <a:schemeClr val="bg1"/>
                </a:solidFill>
              </a:rPr>
            </a:br>
            <a:endParaRPr lang="ru-RU" alt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0350" y="717550"/>
            <a:ext cx="8578850" cy="16373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fontAlgn="t"/>
            <a:endParaRPr lang="ru-RU" dirty="0"/>
          </a:p>
          <a:p>
            <a:pPr fontAlgn="t"/>
            <a:endParaRPr lang="ru-RU" sz="4000" dirty="0">
              <a:solidFill>
                <a:srgbClr val="FF0000"/>
              </a:solidFill>
            </a:endParaRPr>
          </a:p>
          <a:p>
            <a:pPr algn="l" fontAlgn="t"/>
            <a:r>
              <a:rPr lang="ru-RU" sz="3200" b="1" dirty="0" smtClean="0">
                <a:solidFill>
                  <a:srgbClr val="3333CC"/>
                </a:solidFill>
              </a:rPr>
              <a:t>    </a:t>
            </a:r>
            <a:endParaRPr lang="ru-RU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1530" y="1763816"/>
            <a:ext cx="79208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endParaRPr lang="ru-RU" sz="2800" dirty="0">
              <a:solidFill>
                <a:srgbClr val="0000FF"/>
              </a:solidFill>
            </a:endParaRPr>
          </a:p>
        </p:txBody>
      </p:sp>
      <p:graphicFrame>
        <p:nvGraphicFramePr>
          <p:cNvPr id="7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5457111"/>
              </p:ext>
            </p:extLst>
          </p:nvPr>
        </p:nvGraphicFramePr>
        <p:xfrm>
          <a:off x="11111" y="0"/>
          <a:ext cx="9121775" cy="6224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5624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abstraktnye-fony-dlya-prezentacii-volny-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972" y="21420"/>
            <a:ext cx="9116327" cy="691758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0350" y="717550"/>
            <a:ext cx="8578850" cy="14896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endParaRPr lang="ru-RU" dirty="0"/>
          </a:p>
          <a:p>
            <a:pPr algn="l"/>
            <a:r>
              <a:rPr lang="ru-RU" sz="3200" dirty="0"/>
              <a:t> </a:t>
            </a:r>
            <a:r>
              <a:rPr lang="ru-RU" sz="3200" dirty="0" smtClean="0"/>
              <a:t>    </a:t>
            </a:r>
          </a:p>
          <a:p>
            <a:pPr algn="just"/>
            <a:r>
              <a:rPr lang="ru-RU" sz="3200" b="1" dirty="0" smtClean="0">
                <a:solidFill>
                  <a:srgbClr val="FF0000"/>
                </a:solidFill>
              </a:rPr>
              <a:t>      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Проект детского сада вместимостью до 450 мес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Проект детского сада вместимостью до 450 мест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Проект детского сада вместимостью до 450 мест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20"/>
            <a:ext cx="4241800" cy="239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4144"/>
            <a:ext cx="4558164" cy="2204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010" y="2528900"/>
            <a:ext cx="4454317" cy="2115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0066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543" y="-6819"/>
            <a:ext cx="2925325" cy="255860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0066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04" y="2348880"/>
            <a:ext cx="2785591" cy="24752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0066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075" y="4599130"/>
            <a:ext cx="2831793" cy="23852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26595" y="2551788"/>
            <a:ext cx="2582766" cy="2382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66,9 %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профсоюзный охват 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среди 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чреждений дополнительного образования 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427097" y="4824155"/>
            <a:ext cx="25652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63,2%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профсоюзный охват 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среди общеобразовательных школ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427096" y="160337"/>
            <a:ext cx="2340260" cy="2185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82</a:t>
            </a:r>
            <a:r>
              <a:rPr lang="ru-RU" sz="240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%</a:t>
            </a:r>
          </a:p>
          <a:p>
            <a:pPr algn="ctr"/>
            <a:r>
              <a:rPr lang="ru-RU" sz="20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</a:t>
            </a:r>
            <a:r>
              <a:rPr lang="ru-RU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рофсоюзный охват среди</a:t>
            </a:r>
          </a:p>
          <a:p>
            <a:pPr algn="ctr"/>
            <a:r>
              <a:rPr lang="ru-RU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дошкольных образовательных </a:t>
            </a:r>
          </a:p>
          <a:p>
            <a:pPr algn="ctr"/>
            <a:r>
              <a:rPr lang="ru-RU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учреждений</a:t>
            </a:r>
            <a:endParaRPr lang="ru-RU" sz="2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99275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abstraktnye-fony-dlya-prezentacii-volny-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225" y="16778"/>
            <a:ext cx="9144000" cy="684122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260350" y="717550"/>
            <a:ext cx="8578850" cy="49244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endParaRPr lang="ru-RU" dirty="0"/>
          </a:p>
          <a:p>
            <a:pPr algn="l"/>
            <a:r>
              <a:rPr lang="ru-RU" sz="3200" dirty="0"/>
              <a:t> </a:t>
            </a:r>
            <a:r>
              <a:rPr lang="ru-RU" sz="3200" dirty="0" smtClean="0"/>
              <a:t>    </a:t>
            </a:r>
          </a:p>
          <a:p>
            <a:pPr algn="just"/>
            <a:r>
              <a:rPr lang="ru-RU" sz="3200" b="1" dirty="0" smtClean="0">
                <a:solidFill>
                  <a:srgbClr val="FF0000"/>
                </a:solidFill>
              </a:rPr>
              <a:t>     </a:t>
            </a:r>
          </a:p>
          <a:p>
            <a:pPr algn="just"/>
            <a:endParaRPr lang="ru-RU" sz="3200" b="1" dirty="0">
              <a:solidFill>
                <a:srgbClr val="FF0000"/>
              </a:solidFill>
            </a:endParaRPr>
          </a:p>
          <a:p>
            <a:pPr algn="just"/>
            <a:endParaRPr lang="ru-RU" sz="2800" b="1" dirty="0" smtClean="0">
              <a:solidFill>
                <a:srgbClr val="FF0000"/>
              </a:solidFill>
            </a:endParaRPr>
          </a:p>
          <a:p>
            <a:pPr algn="just"/>
            <a:r>
              <a:rPr lang="ru-RU" sz="2800" b="1" dirty="0" smtClean="0">
                <a:solidFill>
                  <a:srgbClr val="008080"/>
                </a:solidFill>
              </a:rPr>
              <a:t>3115 </a:t>
            </a:r>
            <a:r>
              <a:rPr lang="ru-RU" sz="2800" i="1" dirty="0" smtClean="0">
                <a:solidFill>
                  <a:srgbClr val="008080"/>
                </a:solidFill>
              </a:rPr>
              <a:t>(3021; +94) </a:t>
            </a:r>
            <a:r>
              <a:rPr lang="ru-RU" sz="2800" dirty="0" smtClean="0">
                <a:solidFill>
                  <a:srgbClr val="008080"/>
                </a:solidFill>
              </a:rPr>
              <a:t>чел</a:t>
            </a:r>
            <a:r>
              <a:rPr lang="ru-RU" sz="2800" dirty="0">
                <a:solidFill>
                  <a:srgbClr val="008080"/>
                </a:solidFill>
              </a:rPr>
              <a:t>. –  педагогические и другие работники школ, гимназий, </a:t>
            </a:r>
            <a:r>
              <a:rPr lang="ru-RU" sz="2800" dirty="0" smtClean="0">
                <a:solidFill>
                  <a:srgbClr val="008080"/>
                </a:solidFill>
              </a:rPr>
              <a:t>лицеев.</a:t>
            </a:r>
          </a:p>
          <a:p>
            <a:r>
              <a:rPr lang="ru-RU" sz="2800" dirty="0" smtClean="0">
                <a:solidFill>
                  <a:srgbClr val="008080"/>
                </a:solidFill>
              </a:rPr>
              <a:t>Охват </a:t>
            </a:r>
            <a:r>
              <a:rPr lang="ru-RU" sz="2800" dirty="0">
                <a:solidFill>
                  <a:srgbClr val="008080"/>
                </a:solidFill>
              </a:rPr>
              <a:t>профсоюзным членством в общеобразовательных учреждениях   увеличился   </a:t>
            </a:r>
            <a:r>
              <a:rPr lang="ru-RU" sz="2800" b="1" dirty="0">
                <a:solidFill>
                  <a:srgbClr val="008080"/>
                </a:solidFill>
              </a:rPr>
              <a:t>на </a:t>
            </a:r>
            <a:r>
              <a:rPr lang="ru-RU" sz="2800" b="1" dirty="0" smtClean="0">
                <a:solidFill>
                  <a:srgbClr val="008080"/>
                </a:solidFill>
              </a:rPr>
              <a:t>3,1%</a:t>
            </a:r>
            <a:r>
              <a:rPr lang="ru-RU" sz="2800" dirty="0" smtClean="0">
                <a:solidFill>
                  <a:srgbClr val="008080"/>
                </a:solidFill>
              </a:rPr>
              <a:t>. 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808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4" y="1"/>
            <a:ext cx="4377110" cy="2877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 2"/>
          <p:cNvSpPr/>
          <p:nvPr/>
        </p:nvSpPr>
        <p:spPr>
          <a:xfrm rot="10800000" flipH="1" flipV="1">
            <a:off x="4932040" y="188640"/>
            <a:ext cx="3420379" cy="2700300"/>
          </a:xfrm>
          <a:prstGeom prst="ellipse">
            <a:avLst/>
          </a:prstGeom>
          <a:ln>
            <a:solidFill>
              <a:srgbClr val="00808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5400" b="1" dirty="0" smtClean="0">
                <a:solidFill>
                  <a:srgbClr val="008080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63,2% </a:t>
            </a:r>
            <a:endParaRPr lang="ru-RU" sz="5400" b="1" dirty="0">
              <a:solidFill>
                <a:srgbClr val="008080"/>
              </a:solidFill>
              <a:latin typeface="Batang" panose="02030600000101010101" pitchFamily="18" charset="-127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70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abstraktnye-fony-dlya-prezentacii-volny-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616"/>
            <a:ext cx="9144000" cy="690487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41530" y="548680"/>
            <a:ext cx="8497670" cy="61185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endParaRPr lang="ru-RU" dirty="0"/>
          </a:p>
          <a:p>
            <a:pPr algn="l"/>
            <a:r>
              <a:rPr lang="ru-RU" sz="3200" dirty="0"/>
              <a:t> </a:t>
            </a:r>
            <a:r>
              <a:rPr lang="ru-RU" sz="3200" dirty="0" smtClean="0"/>
              <a:t>     </a:t>
            </a:r>
          </a:p>
          <a:p>
            <a:pPr algn="just"/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</a:rPr>
              <a:t>   </a:t>
            </a:r>
          </a:p>
          <a:p>
            <a:pPr algn="just"/>
            <a:endParaRPr lang="ru-RU" sz="3200" b="1" dirty="0">
              <a:solidFill>
                <a:srgbClr val="FF0000"/>
              </a:solidFill>
            </a:endParaRPr>
          </a:p>
          <a:p>
            <a:pPr algn="just"/>
            <a:endParaRPr lang="ru-RU" sz="2800" b="1" dirty="0" smtClean="0">
              <a:solidFill>
                <a:srgbClr val="FF0000"/>
              </a:solidFill>
            </a:endParaRPr>
          </a:p>
          <a:p>
            <a:pPr algn="just"/>
            <a:endParaRPr lang="ru-RU" sz="2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just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3953 </a:t>
            </a:r>
            <a:r>
              <a:rPr lang="ru-RU" altLang="ru-RU" sz="2800" i="1" dirty="0" smtClean="0">
                <a:solidFill>
                  <a:schemeClr val="accent6">
                    <a:lumMod val="75000"/>
                  </a:schemeClr>
                </a:solidFill>
              </a:rPr>
              <a:t>(3887; +66)</a:t>
            </a:r>
            <a:r>
              <a:rPr lang="ru-RU" altLang="ru-RU" sz="2800" dirty="0" smtClean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ru-RU" altLang="ru-RU" sz="2800" dirty="0">
                <a:solidFill>
                  <a:schemeClr val="accent6">
                    <a:lumMod val="75000"/>
                  </a:schemeClr>
                </a:solidFill>
              </a:rPr>
              <a:t>чел. – </a:t>
            </a:r>
            <a:r>
              <a:rPr lang="ru-RU" altLang="ru-RU" sz="2800" dirty="0" smtClean="0">
                <a:solidFill>
                  <a:schemeClr val="accent6">
                    <a:lumMod val="75000"/>
                  </a:schemeClr>
                </a:solidFill>
              </a:rPr>
              <a:t>педагогические </a:t>
            </a:r>
            <a:r>
              <a:rPr lang="ru-RU" altLang="ru-RU" sz="2800" dirty="0">
                <a:solidFill>
                  <a:schemeClr val="accent6">
                    <a:lumMod val="75000"/>
                  </a:schemeClr>
                </a:solidFill>
              </a:rPr>
              <a:t>и другие работники дошкольных </a:t>
            </a:r>
            <a:r>
              <a:rPr lang="ru-RU" altLang="ru-RU" sz="2800" dirty="0" smtClean="0">
                <a:solidFill>
                  <a:schemeClr val="accent6">
                    <a:lumMod val="75000"/>
                  </a:schemeClr>
                </a:solidFill>
              </a:rPr>
              <a:t>учреждений.</a:t>
            </a:r>
            <a:endParaRPr lang="ru-RU" altLang="ru-RU" sz="2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altLang="ru-RU" sz="2800" dirty="0">
                <a:solidFill>
                  <a:schemeClr val="accent6">
                    <a:lumMod val="75000"/>
                  </a:schemeClr>
                </a:solidFill>
              </a:rPr>
              <a:t>О</a:t>
            </a:r>
            <a:r>
              <a:rPr lang="ru-RU" altLang="ru-RU" sz="2800" dirty="0" smtClean="0">
                <a:solidFill>
                  <a:schemeClr val="accent6">
                    <a:lumMod val="75000"/>
                  </a:schemeClr>
                </a:solidFill>
              </a:rPr>
              <a:t>хват </a:t>
            </a:r>
            <a:r>
              <a:rPr lang="ru-RU" altLang="ru-RU" sz="2800" dirty="0">
                <a:solidFill>
                  <a:schemeClr val="accent6">
                    <a:lumMod val="75000"/>
                  </a:schemeClr>
                </a:solidFill>
              </a:rPr>
              <a:t>профсоюзным членством в дошкольных учреждениях  увеличился на </a:t>
            </a:r>
            <a:endParaRPr lang="ru-RU" altLang="ru-RU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altLang="ru-RU" sz="28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ru-RU" alt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%.</a:t>
            </a:r>
            <a:endParaRPr lang="ru-RU" altLang="ru-RU" sz="28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just"/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 rot="10800000" flipH="1" flipV="1">
            <a:off x="4932040" y="188638"/>
            <a:ext cx="3735415" cy="2880321"/>
          </a:xfrm>
          <a:prstGeom prst="ellipse">
            <a:avLst/>
          </a:prstGeom>
          <a:solidFill>
            <a:srgbClr val="FFFFCC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6000" b="1" dirty="0" smtClean="0">
                <a:solidFill>
                  <a:schemeClr val="accent6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82</a:t>
            </a:r>
            <a:r>
              <a:rPr lang="ru-RU" sz="6000" b="1" dirty="0">
                <a:solidFill>
                  <a:schemeClr val="accent6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% </a:t>
            </a: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618"/>
            <a:ext cx="4526995" cy="31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437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14982</TotalTime>
  <Words>1740</Words>
  <Application>Microsoft Office PowerPoint</Application>
  <PresentationFormat>Экран (4:3)</PresentationFormat>
  <Paragraphs>409</Paragraphs>
  <Slides>32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Наши лидеры</vt:lpstr>
      <vt:lpstr>      Увеличение членской базы ППО в 2024 году  </vt:lpstr>
      <vt:lpstr>Презентация PowerPoint</vt:lpstr>
      <vt:lpstr>Презентация PowerPoint</vt:lpstr>
      <vt:lpstr>  </vt:lpstr>
      <vt:lpstr>  </vt:lpstr>
      <vt:lpstr>  </vt:lpstr>
      <vt:lpstr>   -</vt:lpstr>
      <vt:lpstr>  </vt:lpstr>
      <vt:lpstr>  </vt:lpstr>
      <vt:lpstr>                  ОЗДОРОВЛЕНИЕ   </vt:lpstr>
      <vt:lpstr>Презентация PowerPoint</vt:lpstr>
      <vt:lpstr>Презентация PowerPoint</vt:lpstr>
      <vt:lpstr> </vt:lpstr>
      <vt:lpstr>Презентация PowerPoint</vt:lpstr>
      <vt:lpstr>             Правовой инспектор труда липецкой городской организации профсоюза образования осуществляет:</vt:lpstr>
      <vt:lpstr>Презентация PowerPoint</vt:lpstr>
      <vt:lpstr> </vt:lpstr>
      <vt:lpstr>Направления деятельности</vt:lpstr>
      <vt:lpstr>                                      Информационная работа  </vt:lpstr>
      <vt:lpstr>                                     Наши информационные партнеры </vt:lpstr>
      <vt:lpstr>                                   Липецкая городская организация Профсоюза работников народного образования и науки Российской Федерации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ПрофОбр-1</dc:creator>
  <cp:lastModifiedBy>Natalia</cp:lastModifiedBy>
  <cp:revision>504</cp:revision>
  <cp:lastPrinted>2022-03-03T05:11:35Z</cp:lastPrinted>
  <dcterms:created xsi:type="dcterms:W3CDTF">1601-01-01T00:00:00Z</dcterms:created>
  <dcterms:modified xsi:type="dcterms:W3CDTF">2025-03-31T07:20:34Z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